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13.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14.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5.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6.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5"/>
  </p:notesMasterIdLst>
  <p:sldIdLst>
    <p:sldId id="256" r:id="rId2"/>
    <p:sldId id="258" r:id="rId3"/>
    <p:sldId id="259" r:id="rId4"/>
    <p:sldId id="263" r:id="rId5"/>
    <p:sldId id="260" r:id="rId6"/>
    <p:sldId id="354" r:id="rId7"/>
    <p:sldId id="357" r:id="rId8"/>
    <p:sldId id="355" r:id="rId9"/>
    <p:sldId id="356" r:id="rId10"/>
    <p:sldId id="383" r:id="rId11"/>
    <p:sldId id="385" r:id="rId12"/>
    <p:sldId id="386" r:id="rId13"/>
    <p:sldId id="318" r:id="rId14"/>
    <p:sldId id="266" r:id="rId15"/>
    <p:sldId id="269" r:id="rId16"/>
    <p:sldId id="268" r:id="rId17"/>
    <p:sldId id="270" r:id="rId18"/>
    <p:sldId id="273" r:id="rId19"/>
    <p:sldId id="272" r:id="rId20"/>
    <p:sldId id="277" r:id="rId21"/>
    <p:sldId id="262" r:id="rId22"/>
    <p:sldId id="274" r:id="rId23"/>
    <p:sldId id="271" r:id="rId24"/>
    <p:sldId id="365" r:id="rId25"/>
    <p:sldId id="275" r:id="rId26"/>
    <p:sldId id="283" r:id="rId27"/>
    <p:sldId id="276" r:id="rId28"/>
    <p:sldId id="284" r:id="rId29"/>
    <p:sldId id="285" r:id="rId30"/>
    <p:sldId id="286" r:id="rId31"/>
    <p:sldId id="290" r:id="rId32"/>
    <p:sldId id="281" r:id="rId33"/>
    <p:sldId id="306" r:id="rId34"/>
    <p:sldId id="387" r:id="rId35"/>
    <p:sldId id="349" r:id="rId36"/>
    <p:sldId id="299" r:id="rId37"/>
    <p:sldId id="351" r:id="rId38"/>
    <p:sldId id="350" r:id="rId39"/>
    <p:sldId id="358" r:id="rId40"/>
    <p:sldId id="352" r:id="rId41"/>
    <p:sldId id="353" r:id="rId42"/>
    <p:sldId id="304" r:id="rId43"/>
    <p:sldId id="301" r:id="rId44"/>
    <p:sldId id="359" r:id="rId45"/>
    <p:sldId id="388" r:id="rId46"/>
    <p:sldId id="341" r:id="rId47"/>
    <p:sldId id="342" r:id="rId48"/>
    <p:sldId id="343" r:id="rId49"/>
    <p:sldId id="344" r:id="rId50"/>
    <p:sldId id="346" r:id="rId51"/>
    <p:sldId id="347" r:id="rId52"/>
    <p:sldId id="345" r:id="rId53"/>
    <p:sldId id="348" r:id="rId54"/>
    <p:sldId id="360" r:id="rId55"/>
    <p:sldId id="389" r:id="rId56"/>
    <p:sldId id="294" r:id="rId57"/>
    <p:sldId id="296" r:id="rId58"/>
    <p:sldId id="308" r:id="rId59"/>
    <p:sldId id="297" r:id="rId60"/>
    <p:sldId id="298" r:id="rId61"/>
    <p:sldId id="361" r:id="rId62"/>
    <p:sldId id="362" r:id="rId63"/>
    <p:sldId id="363" r:id="rId64"/>
    <p:sldId id="289" r:id="rId65"/>
    <p:sldId id="364" r:id="rId66"/>
    <p:sldId id="366" r:id="rId67"/>
    <p:sldId id="382" r:id="rId68"/>
    <p:sldId id="370" r:id="rId69"/>
    <p:sldId id="371" r:id="rId70"/>
    <p:sldId id="287" r:id="rId71"/>
    <p:sldId id="390" r:id="rId72"/>
    <p:sldId id="372" r:id="rId73"/>
    <p:sldId id="373" r:id="rId74"/>
    <p:sldId id="375" r:id="rId75"/>
    <p:sldId id="374" r:id="rId76"/>
    <p:sldId id="376" r:id="rId77"/>
    <p:sldId id="379" r:id="rId78"/>
    <p:sldId id="377" r:id="rId79"/>
    <p:sldId id="378" r:id="rId80"/>
    <p:sldId id="380" r:id="rId81"/>
    <p:sldId id="381" r:id="rId82"/>
    <p:sldId id="309" r:id="rId83"/>
    <p:sldId id="329" r:id="rId84"/>
    <p:sldId id="330" r:id="rId85"/>
    <p:sldId id="331" r:id="rId86"/>
    <p:sldId id="332" r:id="rId87"/>
    <p:sldId id="333" r:id="rId88"/>
    <p:sldId id="334" r:id="rId89"/>
    <p:sldId id="335" r:id="rId90"/>
    <p:sldId id="336" r:id="rId91"/>
    <p:sldId id="337" r:id="rId92"/>
    <p:sldId id="338" r:id="rId93"/>
    <p:sldId id="339"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Bio" id="{16DA5086-D48D-42E5-8F4C-47112B8A893C}">
          <p14:sldIdLst>
            <p14:sldId id="256"/>
          </p14:sldIdLst>
        </p14:section>
        <p14:section name="Beyond-CMOS Introduction" id="{1C95707B-DE67-4652-8951-D8F7102EE9A1}">
          <p14:sldIdLst>
            <p14:sldId id="258"/>
            <p14:sldId id="259"/>
            <p14:sldId id="263"/>
            <p14:sldId id="260"/>
            <p14:sldId id="354"/>
            <p14:sldId id="357"/>
            <p14:sldId id="355"/>
            <p14:sldId id="356"/>
            <p14:sldId id="383"/>
            <p14:sldId id="385"/>
          </p14:sldIdLst>
        </p14:section>
        <p14:section name="Cellular Neural Networks" id="{DEABC6C4-6F64-479C-BDA6-99E6FD9BB83F}">
          <p14:sldIdLst>
            <p14:sldId id="386"/>
            <p14:sldId id="318"/>
            <p14:sldId id="266"/>
            <p14:sldId id="269"/>
            <p14:sldId id="268"/>
            <p14:sldId id="270"/>
            <p14:sldId id="273"/>
            <p14:sldId id="272"/>
            <p14:sldId id="277"/>
            <p14:sldId id="262"/>
            <p14:sldId id="274"/>
            <p14:sldId id="271"/>
            <p14:sldId id="365"/>
            <p14:sldId id="275"/>
            <p14:sldId id="283"/>
            <p14:sldId id="276"/>
            <p14:sldId id="284"/>
            <p14:sldId id="285"/>
            <p14:sldId id="286"/>
            <p14:sldId id="290"/>
            <p14:sldId id="281"/>
            <p14:sldId id="306"/>
          </p14:sldIdLst>
        </p14:section>
        <p14:section name="Graphene Diode" id="{8B9BC83D-2098-46F7-921B-3F3A54A29CDB}">
          <p14:sldIdLst>
            <p14:sldId id="387"/>
            <p14:sldId id="349"/>
            <p14:sldId id="299"/>
            <p14:sldId id="351"/>
            <p14:sldId id="350"/>
            <p14:sldId id="358"/>
            <p14:sldId id="352"/>
            <p14:sldId id="353"/>
            <p14:sldId id="304"/>
            <p14:sldId id="301"/>
            <p14:sldId id="359"/>
          </p14:sldIdLst>
        </p14:section>
        <p14:section name="Graphene Coupler" id="{591758A9-69CF-4C85-9F5F-30F53BCF1ADB}">
          <p14:sldIdLst>
            <p14:sldId id="388"/>
            <p14:sldId id="341"/>
            <p14:sldId id="342"/>
            <p14:sldId id="343"/>
            <p14:sldId id="344"/>
            <p14:sldId id="346"/>
            <p14:sldId id="347"/>
            <p14:sldId id="345"/>
            <p14:sldId id="348"/>
            <p14:sldId id="360"/>
          </p14:sldIdLst>
        </p14:section>
        <p14:section name="Technological Limitations" id="{2BD8144D-8BA4-4B7F-86A1-CCC2AD86971A}">
          <p14:sldIdLst>
            <p14:sldId id="389"/>
            <p14:sldId id="294"/>
            <p14:sldId id="296"/>
            <p14:sldId id="308"/>
            <p14:sldId id="297"/>
            <p14:sldId id="298"/>
            <p14:sldId id="361"/>
            <p14:sldId id="362"/>
            <p14:sldId id="363"/>
            <p14:sldId id="289"/>
            <p14:sldId id="364"/>
            <p14:sldId id="366"/>
            <p14:sldId id="382"/>
            <p14:sldId id="370"/>
            <p14:sldId id="371"/>
            <p14:sldId id="287"/>
          </p14:sldIdLst>
        </p14:section>
        <p14:section name="Conclusion and Future Work" id="{71A04E6E-8998-4ACE-A2CE-85061CA8F328}">
          <p14:sldIdLst>
            <p14:sldId id="390"/>
            <p14:sldId id="372"/>
            <p14:sldId id="373"/>
            <p14:sldId id="375"/>
            <p14:sldId id="374"/>
          </p14:sldIdLst>
        </p14:section>
        <p14:section name="Acknowledgements" id="{9129E28E-3AE1-4D59-8085-66BFE069D98A}">
          <p14:sldIdLst>
            <p14:sldId id="376"/>
            <p14:sldId id="379"/>
            <p14:sldId id="377"/>
            <p14:sldId id="378"/>
            <p14:sldId id="380"/>
            <p14:sldId id="381"/>
          </p14:sldIdLst>
        </p14:section>
        <p14:section name="Questions" id="{30D63155-A91A-4D5A-9313-DAD24823EB89}">
          <p14:sldIdLst>
            <p14:sldId id="309"/>
          </p14:sldIdLst>
        </p14:section>
        <p14:section name="Backup" id="{F4525C0D-6488-4190-91EA-24588B883131}">
          <p14:sldIdLst>
            <p14:sldId id="329"/>
            <p14:sldId id="330"/>
            <p14:sldId id="331"/>
            <p14:sldId id="332"/>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7" autoAdjust="0"/>
    <p:restoredTop sz="81767" autoAdjust="0"/>
  </p:normalViewPr>
  <p:slideViewPr>
    <p:cSldViewPr snapToGrid="0">
      <p:cViewPr>
        <p:scale>
          <a:sx n="78" d="100"/>
          <a:sy n="78" d="100"/>
        </p:scale>
        <p:origin x="580" y="60"/>
      </p:cViewPr>
      <p:guideLst/>
    </p:cSldViewPr>
  </p:slideViewPr>
  <p:outlineViewPr>
    <p:cViewPr>
      <p:scale>
        <a:sx n="33" d="100"/>
        <a:sy n="33" d="100"/>
      </p:scale>
      <p:origin x="0" y="-6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a:solidFill>
          <a:schemeClr val="accent1">
            <a:lumMod val="20000"/>
            <a:lumOff val="80000"/>
          </a:schemeClr>
        </a:solidFill>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30DB2F3-6403-4583-B6DE-3BA3F7D0023F}"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871904DC-E7E3-4505-BEB6-27FA7A2F59A1}">
      <dgm:prSet phldrT="[Text]"/>
      <dgm:spPr/>
      <dgm:t>
        <a:bodyPr/>
        <a:lstStyle/>
        <a:p>
          <a:r>
            <a:rPr lang="en-US" dirty="0"/>
            <a:t>Power Consumption</a:t>
          </a:r>
        </a:p>
      </dgm:t>
    </dgm:pt>
    <dgm:pt modelId="{A678FED2-5D8A-4B94-880A-BF3DD20953DB}" type="parTrans" cxnId="{1D92BA07-5FC9-47E0-889F-8D902FC850CD}">
      <dgm:prSet/>
      <dgm:spPr/>
      <dgm:t>
        <a:bodyPr/>
        <a:lstStyle/>
        <a:p>
          <a:endParaRPr lang="en-US"/>
        </a:p>
      </dgm:t>
    </dgm:pt>
    <dgm:pt modelId="{3467BA43-04B7-4830-83A5-4EDE59693ECD}" type="sibTrans" cxnId="{1D92BA07-5FC9-47E0-889F-8D902FC850CD}">
      <dgm:prSet/>
      <dgm:spPr/>
      <dgm:t>
        <a:bodyPr/>
        <a:lstStyle/>
        <a:p>
          <a:endParaRPr lang="en-US"/>
        </a:p>
      </dgm:t>
    </dgm:pt>
    <dgm:pt modelId="{9DDCC7D0-FB38-45B2-9F4E-1C7B2C0894ED}">
      <dgm:prSet phldrT="[Text]"/>
      <dgm:spPr/>
      <dgm:t>
        <a:bodyPr/>
        <a:lstStyle/>
        <a:p>
          <a:r>
            <a:rPr lang="en-US" dirty="0"/>
            <a:t>Dominated by Synapse </a:t>
          </a:r>
          <a:r>
            <a:rPr lang="en-US" dirty="0" err="1"/>
            <a:t>Transconductors</a:t>
          </a:r>
          <a:endParaRPr lang="en-US" dirty="0"/>
        </a:p>
      </dgm:t>
    </dgm:pt>
    <dgm:pt modelId="{2EAC0E81-B038-4BE4-BC72-A44417FC0848}" type="parTrans" cxnId="{F034254D-2487-4363-ADEA-A05B076529CE}">
      <dgm:prSet/>
      <dgm:spPr/>
      <dgm:t>
        <a:bodyPr/>
        <a:lstStyle/>
        <a:p>
          <a:endParaRPr lang="en-US"/>
        </a:p>
      </dgm:t>
    </dgm:pt>
    <dgm:pt modelId="{1B47049B-0C97-47E5-AA02-BD15D96BBA55}" type="sibTrans" cxnId="{F034254D-2487-4363-ADEA-A05B076529CE}">
      <dgm:prSet/>
      <dgm:spPr/>
      <dgm:t>
        <a:bodyPr/>
        <a:lstStyle/>
        <a:p>
          <a:endParaRPr lang="en-US"/>
        </a:p>
      </dgm:t>
    </dgm:pt>
    <dgm:pt modelId="{78AF3858-0C5F-4818-9E57-83C65482938E}">
      <dgm:prSet phldrT="[Text]"/>
      <dgm:spPr/>
      <dgm:t>
        <a:bodyPr/>
        <a:lstStyle/>
        <a:p>
          <a:pPr rtl="0"/>
          <a:r>
            <a:rPr lang="en-US" dirty="0"/>
            <a:t>Large number of Synapses</a:t>
          </a:r>
        </a:p>
      </dgm:t>
    </dgm:pt>
    <dgm:pt modelId="{CD0C1145-3C3D-46D5-8BFA-2B9DB7DB6682}" type="parTrans" cxnId="{99656D00-24D1-4828-AC17-B3EED2F406D8}">
      <dgm:prSet/>
      <dgm:spPr/>
      <dgm:t>
        <a:bodyPr/>
        <a:lstStyle/>
        <a:p>
          <a:endParaRPr lang="en-US"/>
        </a:p>
      </dgm:t>
    </dgm:pt>
    <dgm:pt modelId="{A2522175-44AF-418F-A363-53F2B715604F}" type="sibTrans" cxnId="{99656D00-24D1-4828-AC17-B3EED2F406D8}">
      <dgm:prSet/>
      <dgm:spPr/>
      <dgm:t>
        <a:bodyPr/>
        <a:lstStyle/>
        <a:p>
          <a:endParaRPr lang="en-US"/>
        </a:p>
      </dgm:t>
    </dgm:pt>
    <dgm:pt modelId="{4E381F76-7DA8-44F4-9582-F67EE4C0FACA}">
      <dgm:prSet phldrT="[Text]"/>
      <dgm:spPr/>
      <dgm:t>
        <a:bodyPr/>
        <a:lstStyle/>
        <a:p>
          <a:pPr rtl="0"/>
          <a:r>
            <a:rPr lang="en-US" dirty="0"/>
            <a:t>Matching and Tuning Requirements</a:t>
          </a:r>
        </a:p>
      </dgm:t>
    </dgm:pt>
    <dgm:pt modelId="{4B4CBC16-4364-44E7-B6D0-2488522CBDEE}" type="parTrans" cxnId="{D10751C7-B048-4BF4-AD78-D7AB2C8BA347}">
      <dgm:prSet/>
      <dgm:spPr/>
      <dgm:t>
        <a:bodyPr/>
        <a:lstStyle/>
        <a:p>
          <a:endParaRPr lang="en-US"/>
        </a:p>
      </dgm:t>
    </dgm:pt>
    <dgm:pt modelId="{E106CB29-90F4-4517-9647-B5D908ECEA73}" type="sibTrans" cxnId="{D10751C7-B048-4BF4-AD78-D7AB2C8BA347}">
      <dgm:prSet/>
      <dgm:spPr/>
      <dgm:t>
        <a:bodyPr/>
        <a:lstStyle/>
        <a:p>
          <a:endParaRPr lang="en-US"/>
        </a:p>
      </dgm:t>
    </dgm:pt>
    <dgm:pt modelId="{C9653819-5745-4291-AE70-4C7DF637BDDD}">
      <dgm:prSet phldrT="[Text]"/>
      <dgm:spPr/>
      <dgm:t>
        <a:bodyPr/>
        <a:lstStyle/>
        <a:p>
          <a:r>
            <a:rPr lang="en-US" dirty="0"/>
            <a:t>Synapse </a:t>
          </a:r>
          <a:r>
            <a:rPr lang="en-US" dirty="0" err="1"/>
            <a:t>Transconductance</a:t>
          </a:r>
          <a:r>
            <a:rPr lang="en-US" dirty="0"/>
            <a:t> needs to be tunable</a:t>
          </a:r>
        </a:p>
      </dgm:t>
    </dgm:pt>
    <dgm:pt modelId="{FD998C41-BE02-4A69-838B-0E1180784234}" type="parTrans" cxnId="{EC2BF584-E697-46EA-94F2-3A4CCFA93DB3}">
      <dgm:prSet/>
      <dgm:spPr/>
      <dgm:t>
        <a:bodyPr/>
        <a:lstStyle/>
        <a:p>
          <a:endParaRPr lang="en-US"/>
        </a:p>
      </dgm:t>
    </dgm:pt>
    <dgm:pt modelId="{49F1B180-B8A2-46EA-B9B8-7CF94A40868F}" type="sibTrans" cxnId="{EC2BF584-E697-46EA-94F2-3A4CCFA93DB3}">
      <dgm:prSet/>
      <dgm:spPr/>
      <dgm:t>
        <a:bodyPr/>
        <a:lstStyle/>
        <a:p>
          <a:endParaRPr lang="en-US"/>
        </a:p>
      </dgm:t>
    </dgm:pt>
    <dgm:pt modelId="{5C41B61B-41D1-40DD-B3C8-9D45B993AF4B}">
      <dgm:prSet phldrT="[Text]"/>
      <dgm:spPr/>
      <dgm:t>
        <a:bodyPr/>
        <a:lstStyle/>
        <a:p>
          <a:r>
            <a:rPr lang="en-US" dirty="0"/>
            <a:t>Synapses must be well matched</a:t>
          </a:r>
        </a:p>
      </dgm:t>
    </dgm:pt>
    <dgm:pt modelId="{616328E7-3EBE-4458-99D0-4EC7DA10872A}" type="parTrans" cxnId="{36FF2CA9-C599-44BC-BDDE-7C273AD9FC0F}">
      <dgm:prSet/>
      <dgm:spPr/>
      <dgm:t>
        <a:bodyPr/>
        <a:lstStyle/>
        <a:p>
          <a:endParaRPr lang="en-US"/>
        </a:p>
      </dgm:t>
    </dgm:pt>
    <dgm:pt modelId="{19052EA1-3E8B-42EB-8D96-85DD50517AD0}" type="sibTrans" cxnId="{36FF2CA9-C599-44BC-BDDE-7C273AD9FC0F}">
      <dgm:prSet/>
      <dgm:spPr/>
      <dgm:t>
        <a:bodyPr/>
        <a:lstStyle/>
        <a:p>
          <a:endParaRPr lang="en-US"/>
        </a:p>
      </dgm:t>
    </dgm:pt>
    <dgm:pt modelId="{C3144E39-AFCB-4E79-8FA7-378728DDAA8E}">
      <dgm:prSet phldrT="[Text]"/>
      <dgm:spPr/>
      <dgm:t>
        <a:bodyPr/>
        <a:lstStyle/>
        <a:p>
          <a:r>
            <a:rPr lang="en-US" dirty="0"/>
            <a:t>Speed Limitations</a:t>
          </a:r>
        </a:p>
      </dgm:t>
    </dgm:pt>
    <dgm:pt modelId="{BAE6B444-1A67-4173-A6E6-E90EACCBFB34}" type="parTrans" cxnId="{85CE3679-75F6-49E9-AA3D-E4214FE8A334}">
      <dgm:prSet/>
      <dgm:spPr/>
      <dgm:t>
        <a:bodyPr/>
        <a:lstStyle/>
        <a:p>
          <a:endParaRPr lang="en-US"/>
        </a:p>
      </dgm:t>
    </dgm:pt>
    <dgm:pt modelId="{DF305587-AC6A-4ADA-8BE8-AAC9ED05FB4E}" type="sibTrans" cxnId="{85CE3679-75F6-49E9-AA3D-E4214FE8A334}">
      <dgm:prSet/>
      <dgm:spPr/>
      <dgm:t>
        <a:bodyPr/>
        <a:lstStyle/>
        <a:p>
          <a:endParaRPr lang="en-US"/>
        </a:p>
      </dgm:t>
    </dgm:pt>
    <dgm:pt modelId="{518833E9-1CAB-46BD-86E4-6D6BE5A3D3F2}">
      <dgm:prSet phldrT="[Text]"/>
      <dgm:spPr/>
      <dgm:t>
        <a:bodyPr/>
        <a:lstStyle/>
        <a:p>
          <a:r>
            <a:rPr lang="en-US" dirty="0"/>
            <a:t>Neuron C &gt;&gt; </a:t>
          </a:r>
          <a:r>
            <a:rPr lang="en-US" dirty="0" err="1"/>
            <a:t>Parasitics</a:t>
          </a:r>
          <a:r>
            <a:rPr lang="en-US" dirty="0"/>
            <a:t> for Robustness</a:t>
          </a:r>
        </a:p>
      </dgm:t>
    </dgm:pt>
    <dgm:pt modelId="{7AEFDB83-6493-4573-9CED-795FB39964E8}" type="parTrans" cxnId="{9128AD16-417A-4B8C-A251-98A614FE52A6}">
      <dgm:prSet/>
      <dgm:spPr/>
      <dgm:t>
        <a:bodyPr/>
        <a:lstStyle/>
        <a:p>
          <a:endParaRPr lang="en-US"/>
        </a:p>
      </dgm:t>
    </dgm:pt>
    <dgm:pt modelId="{CFC6A906-76B2-4DCC-A22C-8E4C295E21F8}" type="sibTrans" cxnId="{9128AD16-417A-4B8C-A251-98A614FE52A6}">
      <dgm:prSet/>
      <dgm:spPr/>
      <dgm:t>
        <a:bodyPr/>
        <a:lstStyle/>
        <a:p>
          <a:endParaRPr lang="en-US"/>
        </a:p>
      </dgm:t>
    </dgm:pt>
    <dgm:pt modelId="{56BC6031-B1FD-4488-927E-0D1F6E821FF9}">
      <dgm:prSet phldrT="[Text]"/>
      <dgm:spPr/>
      <dgm:t>
        <a:bodyPr/>
        <a:lstStyle/>
        <a:p>
          <a:r>
            <a:rPr lang="en-US" dirty="0"/>
            <a:t>Lower RC means more power consumption</a:t>
          </a:r>
        </a:p>
      </dgm:t>
    </dgm:pt>
    <dgm:pt modelId="{319F9938-D64F-4855-92AF-8F51FC4D2F7E}" type="parTrans" cxnId="{60BCC641-57BA-436E-8802-810B73D44327}">
      <dgm:prSet/>
      <dgm:spPr/>
      <dgm:t>
        <a:bodyPr/>
        <a:lstStyle/>
        <a:p>
          <a:endParaRPr lang="en-US"/>
        </a:p>
      </dgm:t>
    </dgm:pt>
    <dgm:pt modelId="{1E2C78E9-D8F3-48F3-AC4D-196B4136E260}" type="sibTrans" cxnId="{60BCC641-57BA-436E-8802-810B73D44327}">
      <dgm:prSet/>
      <dgm:spPr/>
      <dgm:t>
        <a:bodyPr/>
        <a:lstStyle/>
        <a:p>
          <a:endParaRPr lang="en-US"/>
        </a:p>
      </dgm:t>
    </dgm:pt>
    <dgm:pt modelId="{259B0EC3-D7B6-4F59-BB43-0F55FDE3EBCE}" type="pres">
      <dgm:prSet presAssocID="{730DB2F3-6403-4583-B6DE-3BA3F7D0023F}" presName="Name0" presStyleCnt="0">
        <dgm:presLayoutVars>
          <dgm:dir/>
          <dgm:animLvl val="lvl"/>
          <dgm:resizeHandles val="exact"/>
        </dgm:presLayoutVars>
      </dgm:prSet>
      <dgm:spPr/>
      <dgm:t>
        <a:bodyPr/>
        <a:lstStyle/>
        <a:p>
          <a:endParaRPr lang="en-US"/>
        </a:p>
      </dgm:t>
    </dgm:pt>
    <dgm:pt modelId="{020DDEE2-6EAE-47D2-BC43-26EFB50CC2E6}" type="pres">
      <dgm:prSet presAssocID="{871904DC-E7E3-4505-BEB6-27FA7A2F59A1}" presName="linNode" presStyleCnt="0"/>
      <dgm:spPr/>
    </dgm:pt>
    <dgm:pt modelId="{C9E79D2D-ED20-4A45-8F71-1C87E6207368}" type="pres">
      <dgm:prSet presAssocID="{871904DC-E7E3-4505-BEB6-27FA7A2F59A1}" presName="parentText" presStyleLbl="node1" presStyleIdx="0" presStyleCnt="3">
        <dgm:presLayoutVars>
          <dgm:chMax val="1"/>
          <dgm:bulletEnabled val="1"/>
        </dgm:presLayoutVars>
      </dgm:prSet>
      <dgm:spPr/>
      <dgm:t>
        <a:bodyPr/>
        <a:lstStyle/>
        <a:p>
          <a:endParaRPr lang="en-US"/>
        </a:p>
      </dgm:t>
    </dgm:pt>
    <dgm:pt modelId="{AD4BCC02-4DB7-46F7-9895-AA207B87D8C9}" type="pres">
      <dgm:prSet presAssocID="{871904DC-E7E3-4505-BEB6-27FA7A2F59A1}" presName="descendantText" presStyleLbl="alignAccFollowNode1" presStyleIdx="0" presStyleCnt="3">
        <dgm:presLayoutVars>
          <dgm:bulletEnabled val="1"/>
        </dgm:presLayoutVars>
      </dgm:prSet>
      <dgm:spPr/>
      <dgm:t>
        <a:bodyPr/>
        <a:lstStyle/>
        <a:p>
          <a:endParaRPr lang="en-US"/>
        </a:p>
      </dgm:t>
    </dgm:pt>
    <dgm:pt modelId="{7A86FF45-B0E7-44A1-9500-FD18F0B95E35}" type="pres">
      <dgm:prSet presAssocID="{3467BA43-04B7-4830-83A5-4EDE59693ECD}" presName="sp" presStyleCnt="0"/>
      <dgm:spPr/>
    </dgm:pt>
    <dgm:pt modelId="{999898A1-793F-4C52-90AE-6026FB5F811D}" type="pres">
      <dgm:prSet presAssocID="{4E381F76-7DA8-44F4-9582-F67EE4C0FACA}" presName="linNode" presStyleCnt="0"/>
      <dgm:spPr/>
    </dgm:pt>
    <dgm:pt modelId="{4DF10095-2305-4815-AF26-6526B7CE6A91}" type="pres">
      <dgm:prSet presAssocID="{4E381F76-7DA8-44F4-9582-F67EE4C0FACA}" presName="parentText" presStyleLbl="node1" presStyleIdx="1" presStyleCnt="3">
        <dgm:presLayoutVars>
          <dgm:chMax val="1"/>
          <dgm:bulletEnabled val="1"/>
        </dgm:presLayoutVars>
      </dgm:prSet>
      <dgm:spPr/>
      <dgm:t>
        <a:bodyPr/>
        <a:lstStyle/>
        <a:p>
          <a:endParaRPr lang="en-US"/>
        </a:p>
      </dgm:t>
    </dgm:pt>
    <dgm:pt modelId="{8E1CA471-4BFD-4FA3-828D-1F423C394E8A}" type="pres">
      <dgm:prSet presAssocID="{4E381F76-7DA8-44F4-9582-F67EE4C0FACA}" presName="descendantText" presStyleLbl="alignAccFollowNode1" presStyleIdx="1" presStyleCnt="3">
        <dgm:presLayoutVars>
          <dgm:bulletEnabled val="1"/>
        </dgm:presLayoutVars>
      </dgm:prSet>
      <dgm:spPr/>
      <dgm:t>
        <a:bodyPr/>
        <a:lstStyle/>
        <a:p>
          <a:endParaRPr lang="en-US"/>
        </a:p>
      </dgm:t>
    </dgm:pt>
    <dgm:pt modelId="{32B5E34F-FC34-4ECE-AD8A-C76FEDE010B4}" type="pres">
      <dgm:prSet presAssocID="{E106CB29-90F4-4517-9647-B5D908ECEA73}" presName="sp" presStyleCnt="0"/>
      <dgm:spPr/>
    </dgm:pt>
    <dgm:pt modelId="{D89EA75B-FC4E-4E2B-9DC2-5144695FBBFA}" type="pres">
      <dgm:prSet presAssocID="{C3144E39-AFCB-4E79-8FA7-378728DDAA8E}" presName="linNode" presStyleCnt="0"/>
      <dgm:spPr/>
    </dgm:pt>
    <dgm:pt modelId="{512848AB-196C-4E75-BE03-1BC52028F125}" type="pres">
      <dgm:prSet presAssocID="{C3144E39-AFCB-4E79-8FA7-378728DDAA8E}" presName="parentText" presStyleLbl="node1" presStyleIdx="2" presStyleCnt="3">
        <dgm:presLayoutVars>
          <dgm:chMax val="1"/>
          <dgm:bulletEnabled val="1"/>
        </dgm:presLayoutVars>
      </dgm:prSet>
      <dgm:spPr/>
      <dgm:t>
        <a:bodyPr/>
        <a:lstStyle/>
        <a:p>
          <a:endParaRPr lang="en-US"/>
        </a:p>
      </dgm:t>
    </dgm:pt>
    <dgm:pt modelId="{6F3C634E-9B68-4AF2-8822-A53118704A89}" type="pres">
      <dgm:prSet presAssocID="{C3144E39-AFCB-4E79-8FA7-378728DDAA8E}" presName="descendantText" presStyleLbl="alignAccFollowNode1" presStyleIdx="2" presStyleCnt="3">
        <dgm:presLayoutVars>
          <dgm:bulletEnabled val="1"/>
        </dgm:presLayoutVars>
      </dgm:prSet>
      <dgm:spPr/>
      <dgm:t>
        <a:bodyPr/>
        <a:lstStyle/>
        <a:p>
          <a:endParaRPr lang="en-US"/>
        </a:p>
      </dgm:t>
    </dgm:pt>
  </dgm:ptLst>
  <dgm:cxnLst>
    <dgm:cxn modelId="{4E139779-4B17-4632-A070-EBDD532A937C}" type="presOf" srcId="{5C41B61B-41D1-40DD-B3C8-9D45B993AF4B}" destId="{8E1CA471-4BFD-4FA3-828D-1F423C394E8A}" srcOrd="0" destOrd="1" presId="urn:microsoft.com/office/officeart/2005/8/layout/vList5"/>
    <dgm:cxn modelId="{0225460D-1FDF-4573-A853-C2BC1DD3F688}" type="presOf" srcId="{730DB2F3-6403-4583-B6DE-3BA3F7D0023F}" destId="{259B0EC3-D7B6-4F59-BB43-0F55FDE3EBCE}" srcOrd="0" destOrd="0" presId="urn:microsoft.com/office/officeart/2005/8/layout/vList5"/>
    <dgm:cxn modelId="{1826CB6D-1EED-4283-B0BE-A7D5DCD09C1C}" type="presOf" srcId="{56BC6031-B1FD-4488-927E-0D1F6E821FF9}" destId="{6F3C634E-9B68-4AF2-8822-A53118704A89}" srcOrd="0" destOrd="1" presId="urn:microsoft.com/office/officeart/2005/8/layout/vList5"/>
    <dgm:cxn modelId="{9128AD16-417A-4B8C-A251-98A614FE52A6}" srcId="{C3144E39-AFCB-4E79-8FA7-378728DDAA8E}" destId="{518833E9-1CAB-46BD-86E4-6D6BE5A3D3F2}" srcOrd="0" destOrd="0" parTransId="{7AEFDB83-6493-4573-9CED-795FB39964E8}" sibTransId="{CFC6A906-76B2-4DCC-A22C-8E4C295E21F8}"/>
    <dgm:cxn modelId="{24983433-F321-44C2-8729-C7601B3577C9}" type="presOf" srcId="{518833E9-1CAB-46BD-86E4-6D6BE5A3D3F2}" destId="{6F3C634E-9B68-4AF2-8822-A53118704A89}" srcOrd="0" destOrd="0" presId="urn:microsoft.com/office/officeart/2005/8/layout/vList5"/>
    <dgm:cxn modelId="{F034254D-2487-4363-ADEA-A05B076529CE}" srcId="{871904DC-E7E3-4505-BEB6-27FA7A2F59A1}" destId="{9DDCC7D0-FB38-45B2-9F4E-1C7B2C0894ED}" srcOrd="0" destOrd="0" parTransId="{2EAC0E81-B038-4BE4-BC72-A44417FC0848}" sibTransId="{1B47049B-0C97-47E5-AA02-BD15D96BBA55}"/>
    <dgm:cxn modelId="{36FF2CA9-C599-44BC-BDDE-7C273AD9FC0F}" srcId="{4E381F76-7DA8-44F4-9582-F67EE4C0FACA}" destId="{5C41B61B-41D1-40DD-B3C8-9D45B993AF4B}" srcOrd="1" destOrd="0" parTransId="{616328E7-3EBE-4458-99D0-4EC7DA10872A}" sibTransId="{19052EA1-3E8B-42EB-8D96-85DD50517AD0}"/>
    <dgm:cxn modelId="{5E29C4BB-58E2-4C12-92ED-2C69376CF32F}" type="presOf" srcId="{4E381F76-7DA8-44F4-9582-F67EE4C0FACA}" destId="{4DF10095-2305-4815-AF26-6526B7CE6A91}" srcOrd="0" destOrd="0" presId="urn:microsoft.com/office/officeart/2005/8/layout/vList5"/>
    <dgm:cxn modelId="{D10751C7-B048-4BF4-AD78-D7AB2C8BA347}" srcId="{730DB2F3-6403-4583-B6DE-3BA3F7D0023F}" destId="{4E381F76-7DA8-44F4-9582-F67EE4C0FACA}" srcOrd="1" destOrd="0" parTransId="{4B4CBC16-4364-44E7-B6D0-2488522CBDEE}" sibTransId="{E106CB29-90F4-4517-9647-B5D908ECEA73}"/>
    <dgm:cxn modelId="{1D92BA07-5FC9-47E0-889F-8D902FC850CD}" srcId="{730DB2F3-6403-4583-B6DE-3BA3F7D0023F}" destId="{871904DC-E7E3-4505-BEB6-27FA7A2F59A1}" srcOrd="0" destOrd="0" parTransId="{A678FED2-5D8A-4B94-880A-BF3DD20953DB}" sibTransId="{3467BA43-04B7-4830-83A5-4EDE59693ECD}"/>
    <dgm:cxn modelId="{85CE3679-75F6-49E9-AA3D-E4214FE8A334}" srcId="{730DB2F3-6403-4583-B6DE-3BA3F7D0023F}" destId="{C3144E39-AFCB-4E79-8FA7-378728DDAA8E}" srcOrd="2" destOrd="0" parTransId="{BAE6B444-1A67-4173-A6E6-E90EACCBFB34}" sibTransId="{DF305587-AC6A-4ADA-8BE8-AAC9ED05FB4E}"/>
    <dgm:cxn modelId="{EC2BF584-E697-46EA-94F2-3A4CCFA93DB3}" srcId="{4E381F76-7DA8-44F4-9582-F67EE4C0FACA}" destId="{C9653819-5745-4291-AE70-4C7DF637BDDD}" srcOrd="0" destOrd="0" parTransId="{FD998C41-BE02-4A69-838B-0E1180784234}" sibTransId="{49F1B180-B8A2-46EA-B9B8-7CF94A40868F}"/>
    <dgm:cxn modelId="{EA1EC1C1-65A8-4374-938A-8C7D4184A439}" type="presOf" srcId="{78AF3858-0C5F-4818-9E57-83C65482938E}" destId="{AD4BCC02-4DB7-46F7-9895-AA207B87D8C9}" srcOrd="0" destOrd="1" presId="urn:microsoft.com/office/officeart/2005/8/layout/vList5"/>
    <dgm:cxn modelId="{1CEFCD8F-D98C-429B-8943-E6F23A5FF469}" type="presOf" srcId="{C3144E39-AFCB-4E79-8FA7-378728DDAA8E}" destId="{512848AB-196C-4E75-BE03-1BC52028F125}" srcOrd="0" destOrd="0" presId="urn:microsoft.com/office/officeart/2005/8/layout/vList5"/>
    <dgm:cxn modelId="{6D15CECB-125E-4B87-92AE-D6015C0BF501}" type="presOf" srcId="{871904DC-E7E3-4505-BEB6-27FA7A2F59A1}" destId="{C9E79D2D-ED20-4A45-8F71-1C87E6207368}" srcOrd="0" destOrd="0" presId="urn:microsoft.com/office/officeart/2005/8/layout/vList5"/>
    <dgm:cxn modelId="{99656D00-24D1-4828-AC17-B3EED2F406D8}" srcId="{871904DC-E7E3-4505-BEB6-27FA7A2F59A1}" destId="{78AF3858-0C5F-4818-9E57-83C65482938E}" srcOrd="1" destOrd="0" parTransId="{CD0C1145-3C3D-46D5-8BFA-2B9DB7DB6682}" sibTransId="{A2522175-44AF-418F-A363-53F2B715604F}"/>
    <dgm:cxn modelId="{60BCC641-57BA-436E-8802-810B73D44327}" srcId="{C3144E39-AFCB-4E79-8FA7-378728DDAA8E}" destId="{56BC6031-B1FD-4488-927E-0D1F6E821FF9}" srcOrd="1" destOrd="0" parTransId="{319F9938-D64F-4855-92AF-8F51FC4D2F7E}" sibTransId="{1E2C78E9-D8F3-48F3-AC4D-196B4136E260}"/>
    <dgm:cxn modelId="{486A7803-644B-4E5D-9CBA-6D3B28882393}" type="presOf" srcId="{9DDCC7D0-FB38-45B2-9F4E-1C7B2C0894ED}" destId="{AD4BCC02-4DB7-46F7-9895-AA207B87D8C9}" srcOrd="0" destOrd="0" presId="urn:microsoft.com/office/officeart/2005/8/layout/vList5"/>
    <dgm:cxn modelId="{CABBDE6A-F6E4-452E-9E4D-98FBE53D39BB}" type="presOf" srcId="{C9653819-5745-4291-AE70-4C7DF637BDDD}" destId="{8E1CA471-4BFD-4FA3-828D-1F423C394E8A}" srcOrd="0" destOrd="0" presId="urn:microsoft.com/office/officeart/2005/8/layout/vList5"/>
    <dgm:cxn modelId="{EC0036E6-C3A8-4A22-A83D-89B254E7DDAF}" type="presParOf" srcId="{259B0EC3-D7B6-4F59-BB43-0F55FDE3EBCE}" destId="{020DDEE2-6EAE-47D2-BC43-26EFB50CC2E6}" srcOrd="0" destOrd="0" presId="urn:microsoft.com/office/officeart/2005/8/layout/vList5"/>
    <dgm:cxn modelId="{ED43CDAC-2636-4F43-85BE-4A1F779577A1}" type="presParOf" srcId="{020DDEE2-6EAE-47D2-BC43-26EFB50CC2E6}" destId="{C9E79D2D-ED20-4A45-8F71-1C87E6207368}" srcOrd="0" destOrd="0" presId="urn:microsoft.com/office/officeart/2005/8/layout/vList5"/>
    <dgm:cxn modelId="{4FF0CBB7-1BE6-4E32-A8BA-F6EF21A1B763}" type="presParOf" srcId="{020DDEE2-6EAE-47D2-BC43-26EFB50CC2E6}" destId="{AD4BCC02-4DB7-46F7-9895-AA207B87D8C9}" srcOrd="1" destOrd="0" presId="urn:microsoft.com/office/officeart/2005/8/layout/vList5"/>
    <dgm:cxn modelId="{7CEF2F28-2BC9-49CD-88F1-C5D969ED90CA}" type="presParOf" srcId="{259B0EC3-D7B6-4F59-BB43-0F55FDE3EBCE}" destId="{7A86FF45-B0E7-44A1-9500-FD18F0B95E35}" srcOrd="1" destOrd="0" presId="urn:microsoft.com/office/officeart/2005/8/layout/vList5"/>
    <dgm:cxn modelId="{01169AC9-5004-4FC1-8A33-51E0DCE73AAA}" type="presParOf" srcId="{259B0EC3-D7B6-4F59-BB43-0F55FDE3EBCE}" destId="{999898A1-793F-4C52-90AE-6026FB5F811D}" srcOrd="2" destOrd="0" presId="urn:microsoft.com/office/officeart/2005/8/layout/vList5"/>
    <dgm:cxn modelId="{54FD3A20-D7D4-4C2F-9A1E-106CE6C91CD5}" type="presParOf" srcId="{999898A1-793F-4C52-90AE-6026FB5F811D}" destId="{4DF10095-2305-4815-AF26-6526B7CE6A91}" srcOrd="0" destOrd="0" presId="urn:microsoft.com/office/officeart/2005/8/layout/vList5"/>
    <dgm:cxn modelId="{580EFB27-AF43-4638-827C-2CCC1783C74B}" type="presParOf" srcId="{999898A1-793F-4C52-90AE-6026FB5F811D}" destId="{8E1CA471-4BFD-4FA3-828D-1F423C394E8A}" srcOrd="1" destOrd="0" presId="urn:microsoft.com/office/officeart/2005/8/layout/vList5"/>
    <dgm:cxn modelId="{582F5711-7A60-4F7D-B497-CAEA5175E1A6}" type="presParOf" srcId="{259B0EC3-D7B6-4F59-BB43-0F55FDE3EBCE}" destId="{32B5E34F-FC34-4ECE-AD8A-C76FEDE010B4}" srcOrd="3" destOrd="0" presId="urn:microsoft.com/office/officeart/2005/8/layout/vList5"/>
    <dgm:cxn modelId="{74424109-B82E-4955-8258-7D99FDFAC9F2}" type="presParOf" srcId="{259B0EC3-D7B6-4F59-BB43-0F55FDE3EBCE}" destId="{D89EA75B-FC4E-4E2B-9DC2-5144695FBBFA}" srcOrd="4" destOrd="0" presId="urn:microsoft.com/office/officeart/2005/8/layout/vList5"/>
    <dgm:cxn modelId="{B8511FD9-817A-4420-A9D8-2237DCB8FEDE}" type="presParOf" srcId="{D89EA75B-FC4E-4E2B-9DC2-5144695FBBFA}" destId="{512848AB-196C-4E75-BE03-1BC52028F125}" srcOrd="0" destOrd="0" presId="urn:microsoft.com/office/officeart/2005/8/layout/vList5"/>
    <dgm:cxn modelId="{0F306117-3025-458F-9BC8-85AA4641D0D3}" type="presParOf" srcId="{D89EA75B-FC4E-4E2B-9DC2-5144695FBBFA}" destId="{6F3C634E-9B68-4AF2-8822-A53118704A8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2_2" csCatId="accent2" phldr="1"/>
      <dgm:spPr/>
      <dgm:t>
        <a:bodyPr/>
        <a:lstStyle/>
        <a:p>
          <a:endParaRPr lang="en-US"/>
        </a:p>
      </dgm:t>
    </dgm:pt>
    <dgm:pt modelId="{3AEC0EA5-E908-49E7-8B99-88610A6397A5}">
      <dgm:prSet phldrT="[Text]"/>
      <dgm:spPr/>
      <dgm:t>
        <a:bodyPr/>
        <a:lstStyle/>
        <a:p>
          <a:r>
            <a:rPr lang="en-US" b="1" dirty="0"/>
            <a:t>Architecture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Quantum</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Neuromorphic</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r>
            <a:rPr lang="en-US" b="1" dirty="0"/>
            <a:t>Information Processing</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4E87AC5E-6808-4FE3-B08F-C671EF29CEB8}">
      <dgm:prSet phldrT="[Text]"/>
      <dgm:spPr/>
      <dgm:t>
        <a:bodyPr/>
        <a:lstStyle/>
        <a:p>
          <a:r>
            <a:rPr lang="en-US" b="1" dirty="0"/>
            <a:t>Device-Aware Synthesizers</a:t>
          </a:r>
        </a:p>
      </dgm:t>
    </dgm:pt>
    <dgm:pt modelId="{FD719025-CB4A-4D83-AD0D-1D012E366A6F}" type="parTrans" cxnId="{62507206-1825-4E8C-B0C5-0D3A6556AD90}">
      <dgm:prSet/>
      <dgm:spPr/>
      <dgm:t>
        <a:bodyPr/>
        <a:lstStyle/>
        <a:p>
          <a:endParaRPr lang="en-US" b="1"/>
        </a:p>
      </dgm:t>
    </dgm:pt>
    <dgm:pt modelId="{2A05AC75-210B-4411-AD8A-CB9994DA8FC2}" type="sibTrans" cxnId="{62507206-1825-4E8C-B0C5-0D3A6556AD90}">
      <dgm:prSet/>
      <dgm:spPr/>
      <dgm:t>
        <a:bodyPr/>
        <a:lstStyle/>
        <a:p>
          <a:endParaRPr lang="en-US" b="1"/>
        </a:p>
      </dgm:t>
    </dgm:pt>
    <dgm:pt modelId="{8F51F482-3CE5-4255-ADEE-55C5F4AB6B1A}">
      <dgm:prSet phldrT="[Text]"/>
      <dgm:spPr/>
      <dgm:t>
        <a:bodyPr/>
        <a:lstStyle/>
        <a:p>
          <a:r>
            <a:rPr lang="en-US" b="1" dirty="0"/>
            <a:t>Stochastic Computing</a:t>
          </a:r>
        </a:p>
      </dgm:t>
    </dgm:pt>
    <dgm:pt modelId="{F84BE466-F2CC-4F34-B2D7-B4971885EF7B}" type="parTrans" cxnId="{7C694405-3D89-4C77-A497-1E5D23B4D6D8}">
      <dgm:prSet/>
      <dgm:spPr/>
      <dgm:t>
        <a:bodyPr/>
        <a:lstStyle/>
        <a:p>
          <a:endParaRPr lang="en-US" b="1"/>
        </a:p>
      </dgm:t>
    </dgm:pt>
    <dgm:pt modelId="{24236E99-5B2A-4DBA-B9DA-66D1B167B8B4}" type="sibTrans" cxnId="{7C694405-3D89-4C77-A497-1E5D23B4D6D8}">
      <dgm:prSet/>
      <dgm:spPr/>
      <dgm:t>
        <a:bodyPr/>
        <a:lstStyle/>
        <a:p>
          <a:endParaRPr lang="en-US" b="1"/>
        </a:p>
      </dgm:t>
    </dgm:pt>
    <dgm:pt modelId="{F42785C9-EEFF-49FC-A231-6702A290266A}">
      <dgm:prSet phldrT="[Text]"/>
      <dgm:spPr/>
      <dgm:t>
        <a:bodyPr/>
        <a:lstStyle/>
        <a:p>
          <a:r>
            <a:rPr lang="en-US" b="1" dirty="0"/>
            <a:t>Error-Prone Computing</a:t>
          </a:r>
        </a:p>
      </dgm:t>
    </dgm:pt>
    <dgm:pt modelId="{F72C50E1-831D-4228-97F6-1FCF3786BD2B}" type="parTrans" cxnId="{95D81C71-A904-404C-A120-F7ED0AFF5811}">
      <dgm:prSet/>
      <dgm:spPr/>
      <dgm:t>
        <a:bodyPr/>
        <a:lstStyle/>
        <a:p>
          <a:endParaRPr lang="en-US" b="1"/>
        </a:p>
      </dgm:t>
    </dgm:pt>
    <dgm:pt modelId="{23E8B12D-DD74-4212-A4D3-D98C5A769C87}" type="sibTrans" cxnId="{95D81C71-A904-404C-A120-F7ED0AFF5811}">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00B061EB-5829-4E7D-A987-2DC7CB8B1126}" type="pres">
      <dgm:prSet presAssocID="{52916C45-7AAC-4620-91FB-371283D71BCA}" presName="Accent3" presStyleCnt="0"/>
      <dgm:spPr/>
    </dgm:pt>
    <dgm:pt modelId="{7B6A81A6-AB84-42FF-9F4E-B9045CEF97B6}" type="pres">
      <dgm:prSet presAssocID="{52916C45-7AAC-4620-91FB-371283D71BCA}" presName="Accent" presStyleLbl="bgShp" presStyleIdx="2" presStyleCnt="6"/>
      <dgm:spPr/>
    </dgm:pt>
    <dgm:pt modelId="{F8586C49-1AEE-45B0-B69C-F4A1D1EDC7C0}" type="pres">
      <dgm:prSet presAssocID="{52916C45-7AAC-4620-91FB-371283D71BCA}" presName="Child3" presStyleLbl="node1" presStyleIdx="2" presStyleCnt="6">
        <dgm:presLayoutVars>
          <dgm:chMax val="0"/>
          <dgm:chPref val="0"/>
          <dgm:bulletEnabled val="1"/>
        </dgm:presLayoutVars>
      </dgm:prSet>
      <dgm:spPr/>
      <dgm:t>
        <a:bodyPr/>
        <a:lstStyle/>
        <a:p>
          <a:endParaRPr lang="en-US"/>
        </a:p>
      </dgm:t>
    </dgm:pt>
    <dgm:pt modelId="{A989461D-5D1B-4629-81CE-BAD81462EC5B}" type="pres">
      <dgm:prSet presAssocID="{8F51F482-3CE5-4255-ADEE-55C5F4AB6B1A}" presName="Accent4" presStyleCnt="0"/>
      <dgm:spPr/>
    </dgm:pt>
    <dgm:pt modelId="{2A6B6C84-0E49-438B-B628-BADDC60E8740}" type="pres">
      <dgm:prSet presAssocID="{8F51F482-3CE5-4255-ADEE-55C5F4AB6B1A}" presName="Accent" presStyleLbl="bgShp" presStyleIdx="3" presStyleCnt="6"/>
      <dgm:spPr/>
    </dgm:pt>
    <dgm:pt modelId="{57A1EF45-5916-462B-BCD8-1BE6AB3EBB4F}" type="pres">
      <dgm:prSet presAssocID="{8F51F482-3CE5-4255-ADEE-55C5F4AB6B1A}" presName="Child4" presStyleLbl="node1" presStyleIdx="3" presStyleCnt="6">
        <dgm:presLayoutVars>
          <dgm:chMax val="0"/>
          <dgm:chPref val="0"/>
          <dgm:bulletEnabled val="1"/>
        </dgm:presLayoutVars>
      </dgm:prSet>
      <dgm:spPr/>
      <dgm:t>
        <a:bodyPr/>
        <a:lstStyle/>
        <a:p>
          <a:endParaRPr lang="en-US"/>
        </a:p>
      </dgm:t>
    </dgm:pt>
    <dgm:pt modelId="{89605D70-1D72-462B-A001-287DAF9A7D4E}" type="pres">
      <dgm:prSet presAssocID="{4E87AC5E-6808-4FE3-B08F-C671EF29CEB8}" presName="Accent5" presStyleCnt="0"/>
      <dgm:spPr/>
    </dgm:pt>
    <dgm:pt modelId="{8294F0A5-D5B4-4CC5-AF2E-32BE5BA515FD}" type="pres">
      <dgm:prSet presAssocID="{4E87AC5E-6808-4FE3-B08F-C671EF29CEB8}" presName="Accent" presStyleLbl="bgShp" presStyleIdx="4" presStyleCnt="6"/>
      <dgm:spPr/>
    </dgm:pt>
    <dgm:pt modelId="{BAA6949E-F2F1-4037-B428-DED3FD8EFAF9}" type="pres">
      <dgm:prSet presAssocID="{4E87AC5E-6808-4FE3-B08F-C671EF29CEB8}" presName="Child5" presStyleLbl="node1" presStyleIdx="4" presStyleCnt="6">
        <dgm:presLayoutVars>
          <dgm:chMax val="0"/>
          <dgm:chPref val="0"/>
          <dgm:bulletEnabled val="1"/>
        </dgm:presLayoutVars>
      </dgm:prSet>
      <dgm:spPr/>
      <dgm:t>
        <a:bodyPr/>
        <a:lstStyle/>
        <a:p>
          <a:endParaRPr lang="en-US"/>
        </a:p>
      </dgm:t>
    </dgm:pt>
    <dgm:pt modelId="{AECDD67B-830A-492D-81CC-0A70A164C72E}" type="pres">
      <dgm:prSet presAssocID="{F42785C9-EEFF-49FC-A231-6702A290266A}" presName="Accent6" presStyleCnt="0"/>
      <dgm:spPr/>
    </dgm:pt>
    <dgm:pt modelId="{953FE200-59BF-4493-B580-BF7845EF7E19}" type="pres">
      <dgm:prSet presAssocID="{F42785C9-EEFF-49FC-A231-6702A290266A}" presName="Accent" presStyleLbl="bgShp" presStyleIdx="5" presStyleCnt="6"/>
      <dgm:spPr/>
    </dgm:pt>
    <dgm:pt modelId="{19AB1303-D1D0-4695-890D-40670185C7BC}" type="pres">
      <dgm:prSet presAssocID="{F42785C9-EEFF-49FC-A231-6702A290266A}" presName="Child6" presStyleLbl="node1" presStyleIdx="5" presStyleCnt="6">
        <dgm:presLayoutVars>
          <dgm:chMax val="0"/>
          <dgm:chPref val="0"/>
          <dgm:bulletEnabled val="1"/>
        </dgm:presLayoutVars>
      </dgm:prSet>
      <dgm:spPr/>
      <dgm:t>
        <a:bodyPr/>
        <a:lstStyle/>
        <a:p>
          <a:endParaRPr lang="en-US"/>
        </a:p>
      </dgm:t>
    </dgm:pt>
  </dgm:ptLst>
  <dgm:cxnLst>
    <dgm:cxn modelId="{95D81C71-A904-404C-A120-F7ED0AFF5811}" srcId="{3AEC0EA5-E908-49E7-8B99-88610A6397A5}" destId="{F42785C9-EEFF-49FC-A231-6702A290266A}" srcOrd="5" destOrd="0" parTransId="{F72C50E1-831D-4228-97F6-1FCF3786BD2B}" sibTransId="{23E8B12D-DD74-4212-A4D3-D98C5A769C87}"/>
    <dgm:cxn modelId="{62507206-1825-4E8C-B0C5-0D3A6556AD90}" srcId="{3AEC0EA5-E908-49E7-8B99-88610A6397A5}" destId="{4E87AC5E-6808-4FE3-B08F-C671EF29CEB8}" srcOrd="4" destOrd="0" parTransId="{FD719025-CB4A-4D83-AD0D-1D012E366A6F}" sibTransId="{2A05AC75-210B-4411-AD8A-CB9994DA8FC2}"/>
    <dgm:cxn modelId="{FC2151BE-5C30-4FD7-8E4A-E56C85600E66}" type="presOf" srcId="{F42785C9-EEFF-49FC-A231-6702A290266A}" destId="{19AB1303-D1D0-4695-890D-40670185C7BC}"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0C3D1948-CC66-4A0B-8603-7F170FF281E7}" type="presOf" srcId="{2D0648F7-9471-4D7C-80DC-2B8024E0159A}" destId="{28E853F7-99CC-415C-BF54-B575CB2692D9}" srcOrd="0" destOrd="0" presId="urn:microsoft.com/office/officeart/2011/layout/HexagonRadial"/>
    <dgm:cxn modelId="{D7C9BAD1-5055-48E4-9279-9CE9778C8289}" type="presOf" srcId="{8F51F482-3CE5-4255-ADEE-55C5F4AB6B1A}" destId="{57A1EF45-5916-462B-BCD8-1BE6AB3EBB4F}"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1570C765-B516-420C-ACE6-CB7CAA812EED}" type="presOf" srcId="{52916C45-7AAC-4620-91FB-371283D71BCA}" destId="{F8586C49-1AEE-45B0-B69C-F4A1D1EDC7C0}" srcOrd="0" destOrd="0" presId="urn:microsoft.com/office/officeart/2011/layout/HexagonRadial"/>
    <dgm:cxn modelId="{7C694405-3D89-4C77-A497-1E5D23B4D6D8}" srcId="{3AEC0EA5-E908-49E7-8B99-88610A6397A5}" destId="{8F51F482-3CE5-4255-ADEE-55C5F4AB6B1A}" srcOrd="3" destOrd="0" parTransId="{F84BE466-F2CC-4F34-B2D7-B4971885EF7B}" sibTransId="{24236E99-5B2A-4DBA-B9DA-66D1B167B8B4}"/>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2" destOrd="0" parTransId="{891BB4D7-140F-452A-BFE5-DABD01077ED0}" sibTransId="{1FBACBA7-CF10-4E13-84BD-0133258B874F}"/>
    <dgm:cxn modelId="{B0A501B8-CC91-4653-B252-EB4836FC6E28}" type="presOf" srcId="{F9CD0674-9843-46C4-943E-E2E8BC0123BF}" destId="{66647436-D6C6-4332-8A65-8511E7A1BC40}" srcOrd="0" destOrd="0" presId="urn:microsoft.com/office/officeart/2011/layout/HexagonRadial"/>
    <dgm:cxn modelId="{5BEA8864-98A9-473E-B97C-3721C60A4190}" type="presOf" srcId="{4E87AC5E-6808-4FE3-B08F-C671EF29CEB8}" destId="{BAA6949E-F2F1-4037-B428-DED3FD8EFAF9}" srcOrd="0" destOrd="0" presId="urn:microsoft.com/office/officeart/2011/layout/HexagonRadial"/>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832DAFD8-3EE2-4A90-9BA7-1EE4AAA089F9}" type="presParOf" srcId="{66647436-D6C6-4332-8A65-8511E7A1BC40}" destId="{00B061EB-5829-4E7D-A987-2DC7CB8B1126}" srcOrd="5" destOrd="0" presId="urn:microsoft.com/office/officeart/2011/layout/HexagonRadial"/>
    <dgm:cxn modelId="{F82274D9-FD2F-429C-98E5-BCC315643F7F}" type="presParOf" srcId="{00B061EB-5829-4E7D-A987-2DC7CB8B1126}" destId="{7B6A81A6-AB84-42FF-9F4E-B9045CEF97B6}" srcOrd="0" destOrd="0" presId="urn:microsoft.com/office/officeart/2011/layout/HexagonRadial"/>
    <dgm:cxn modelId="{58806455-C025-4634-B854-79F1D72FB10D}" type="presParOf" srcId="{66647436-D6C6-4332-8A65-8511E7A1BC40}" destId="{F8586C49-1AEE-45B0-B69C-F4A1D1EDC7C0}" srcOrd="6" destOrd="0" presId="urn:microsoft.com/office/officeart/2011/layout/HexagonRadial"/>
    <dgm:cxn modelId="{662E1840-0D2F-4CB8-B896-AE3B5014E2EE}" type="presParOf" srcId="{66647436-D6C6-4332-8A65-8511E7A1BC40}" destId="{A989461D-5D1B-4629-81CE-BAD81462EC5B}" srcOrd="7" destOrd="0" presId="urn:microsoft.com/office/officeart/2011/layout/HexagonRadial"/>
    <dgm:cxn modelId="{9E9997C3-3EF1-46D6-AD3D-BF5DD8BFD045}" type="presParOf" srcId="{A989461D-5D1B-4629-81CE-BAD81462EC5B}" destId="{2A6B6C84-0E49-438B-B628-BADDC60E8740}" srcOrd="0" destOrd="0" presId="urn:microsoft.com/office/officeart/2011/layout/HexagonRadial"/>
    <dgm:cxn modelId="{C2BB3E99-FAD6-4621-82A2-B58172CED8BD}" type="presParOf" srcId="{66647436-D6C6-4332-8A65-8511E7A1BC40}" destId="{57A1EF45-5916-462B-BCD8-1BE6AB3EBB4F}" srcOrd="8" destOrd="0" presId="urn:microsoft.com/office/officeart/2011/layout/HexagonRadial"/>
    <dgm:cxn modelId="{890C8ED8-9AEA-4FC0-8C17-4A98CED383B5}" type="presParOf" srcId="{66647436-D6C6-4332-8A65-8511E7A1BC40}" destId="{89605D70-1D72-462B-A001-287DAF9A7D4E}" srcOrd="9" destOrd="0" presId="urn:microsoft.com/office/officeart/2011/layout/HexagonRadial"/>
    <dgm:cxn modelId="{178B097C-0FCF-451D-824D-2CAF81B8E457}" type="presParOf" srcId="{89605D70-1D72-462B-A001-287DAF9A7D4E}" destId="{8294F0A5-D5B4-4CC5-AF2E-32BE5BA515FD}" srcOrd="0" destOrd="0" presId="urn:microsoft.com/office/officeart/2011/layout/HexagonRadial"/>
    <dgm:cxn modelId="{4069DD5B-0EF7-4EF0-9DB8-3E82965E536F}" type="presParOf" srcId="{66647436-D6C6-4332-8A65-8511E7A1BC40}" destId="{BAA6949E-F2F1-4037-B428-DED3FD8EFAF9}" srcOrd="10" destOrd="0" presId="urn:microsoft.com/office/officeart/2011/layout/HexagonRadial"/>
    <dgm:cxn modelId="{6905B35F-5C0E-4D56-BE63-A07B97FF3094}" type="presParOf" srcId="{66647436-D6C6-4332-8A65-8511E7A1BC40}" destId="{AECDD67B-830A-492D-81CC-0A70A164C72E}" srcOrd="11" destOrd="0" presId="urn:microsoft.com/office/officeart/2011/layout/HexagonRadial"/>
    <dgm:cxn modelId="{48F1F18A-C6B7-4E69-B2F3-320D9B260B43}" type="presParOf" srcId="{AECDD67B-830A-492D-81CC-0A70A164C72E}" destId="{953FE200-59BF-4493-B580-BF7845EF7E19}" srcOrd="0" destOrd="0" presId="urn:microsoft.com/office/officeart/2011/layout/HexagonRadial"/>
    <dgm:cxn modelId="{31C98B4C-4F26-4F35-8D62-46C0B56355F5}" type="presParOf" srcId="{66647436-D6C6-4332-8A65-8511E7A1BC40}" destId="{19AB1303-D1D0-4695-890D-40670185C7BC}"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3AEC0EA5-E908-49E7-8B99-88610A6397A5}">
      <dgm:prSet phldrT="[Text]"/>
      <dgm:spPr/>
      <dgm:t>
        <a:bodyPr/>
        <a:lstStyle/>
        <a:p>
          <a:r>
            <a:rPr lang="en-US" b="1" dirty="0"/>
            <a:t>Device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2D FET</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CNT</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pPr rtl="0"/>
          <a:r>
            <a:rPr lang="en-US" b="1" dirty="0"/>
            <a:t>Tunnel FET</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CFB87412-B828-4412-9C6C-966242B72B8D}">
      <dgm:prSet phldrT="[Text]"/>
      <dgm:spPr/>
      <dgm:t>
        <a:bodyPr/>
        <a:lstStyle/>
        <a:p>
          <a:pPr rtl="0"/>
          <a:r>
            <a:rPr lang="en-US" b="1" dirty="0"/>
            <a:t>Spintronic</a:t>
          </a:r>
        </a:p>
      </dgm:t>
    </dgm:pt>
    <dgm:pt modelId="{E6AEFD7A-1879-4F88-9592-8916399D15D7}" type="parTrans" cxnId="{BD005DF3-5E51-4746-914B-2B68779D54C5}">
      <dgm:prSet/>
      <dgm:spPr/>
      <dgm:t>
        <a:bodyPr/>
        <a:lstStyle/>
        <a:p>
          <a:endParaRPr lang="en-US" b="1"/>
        </a:p>
      </dgm:t>
    </dgm:pt>
    <dgm:pt modelId="{40FE56D1-6954-4BD8-961B-50E007BF9A3A}" type="sibTrans" cxnId="{BD005DF3-5E51-4746-914B-2B68779D54C5}">
      <dgm:prSet/>
      <dgm:spPr/>
      <dgm:t>
        <a:bodyPr/>
        <a:lstStyle/>
        <a:p>
          <a:endParaRPr lang="en-US" b="1"/>
        </a:p>
      </dgm:t>
    </dgm:pt>
    <dgm:pt modelId="{66547FC6-3606-4A65-93A1-900AC8A66AB7}">
      <dgm:prSet phldrT="[Text]"/>
      <dgm:spPr/>
      <dgm:t>
        <a:bodyPr/>
        <a:lstStyle/>
        <a:p>
          <a:r>
            <a:rPr lang="en-US" b="1" dirty="0" err="1"/>
            <a:t>GpnJ</a:t>
          </a:r>
          <a:endParaRPr lang="en-US" b="1" dirty="0"/>
        </a:p>
      </dgm:t>
    </dgm:pt>
    <dgm:pt modelId="{7F2B2CCA-95EF-452D-AC25-610CA76C3C5F}" type="parTrans" cxnId="{AC131DDB-B908-48D6-9315-2BA41C398571}">
      <dgm:prSet/>
      <dgm:spPr/>
      <dgm:t>
        <a:bodyPr/>
        <a:lstStyle/>
        <a:p>
          <a:endParaRPr lang="en-US" b="1"/>
        </a:p>
      </dgm:t>
    </dgm:pt>
    <dgm:pt modelId="{AB1A733D-A70E-4607-9501-426BEF227F81}" type="sibTrans" cxnId="{AC131DDB-B908-48D6-9315-2BA41C398571}">
      <dgm:prSet/>
      <dgm:spPr/>
      <dgm:t>
        <a:bodyPr/>
        <a:lstStyle/>
        <a:p>
          <a:endParaRPr lang="en-US" b="1"/>
        </a:p>
      </dgm:t>
    </dgm:pt>
    <dgm:pt modelId="{3553CF8D-523E-4114-B32C-8AFAA3CB6A24}">
      <dgm:prSet phldrT="[Text]"/>
      <dgm:spPr/>
      <dgm:t>
        <a:bodyPr/>
        <a:lstStyle/>
        <a:p>
          <a:pPr rtl="0"/>
          <a:r>
            <a:rPr lang="en-US" b="1" dirty="0"/>
            <a:t>Magnetic</a:t>
          </a:r>
        </a:p>
      </dgm:t>
    </dgm:pt>
    <dgm:pt modelId="{1B65CBBA-B66D-4932-B537-D4484260627E}" type="parTrans" cxnId="{C551FC8A-65E4-48AA-BA61-96E739FE4C9E}">
      <dgm:prSet/>
      <dgm:spPr/>
      <dgm:t>
        <a:bodyPr/>
        <a:lstStyle/>
        <a:p>
          <a:endParaRPr lang="en-US" b="1"/>
        </a:p>
      </dgm:t>
    </dgm:pt>
    <dgm:pt modelId="{71D9E6B0-3FD0-4045-A994-C195DF533F3F}" type="sibTrans" cxnId="{C551FC8A-65E4-48AA-BA61-96E739FE4C9E}">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AE647B2A-60EA-42AA-A047-CCB2B7C1615D}" type="pres">
      <dgm:prSet presAssocID="{66547FC6-3606-4A65-93A1-900AC8A66AB7}" presName="Accent3" presStyleCnt="0"/>
      <dgm:spPr/>
    </dgm:pt>
    <dgm:pt modelId="{88F59B81-9EC2-4A7A-864A-D7D9F78B87DF}" type="pres">
      <dgm:prSet presAssocID="{66547FC6-3606-4A65-93A1-900AC8A66AB7}" presName="Accent" presStyleLbl="bgShp" presStyleIdx="2" presStyleCnt="6"/>
      <dgm:spPr/>
    </dgm:pt>
    <dgm:pt modelId="{B6A3831B-D6A3-4C7C-B055-50929E9E5861}" type="pres">
      <dgm:prSet presAssocID="{66547FC6-3606-4A65-93A1-900AC8A66AB7}" presName="Child3" presStyleLbl="node1" presStyleIdx="2" presStyleCnt="6">
        <dgm:presLayoutVars>
          <dgm:chMax val="0"/>
          <dgm:chPref val="0"/>
          <dgm:bulletEnabled val="1"/>
        </dgm:presLayoutVars>
      </dgm:prSet>
      <dgm:spPr/>
      <dgm:t>
        <a:bodyPr/>
        <a:lstStyle/>
        <a:p>
          <a:endParaRPr lang="en-US"/>
        </a:p>
      </dgm:t>
    </dgm:pt>
    <dgm:pt modelId="{3E41A412-A6AC-4831-A35B-2D355390A51B}" type="pres">
      <dgm:prSet presAssocID="{52916C45-7AAC-4620-91FB-371283D71BCA}" presName="Accent4" presStyleCnt="0"/>
      <dgm:spPr/>
    </dgm:pt>
    <dgm:pt modelId="{7B6A81A6-AB84-42FF-9F4E-B9045CEF97B6}" type="pres">
      <dgm:prSet presAssocID="{52916C45-7AAC-4620-91FB-371283D71BCA}" presName="Accent" presStyleLbl="bgShp" presStyleIdx="3" presStyleCnt="6"/>
      <dgm:spPr/>
    </dgm:pt>
    <dgm:pt modelId="{F6AAD56C-2740-4D6A-AFF6-1B711119AE26}" type="pres">
      <dgm:prSet presAssocID="{52916C45-7AAC-4620-91FB-371283D71BCA}" presName="Child4" presStyleLbl="node1" presStyleIdx="3" presStyleCnt="6">
        <dgm:presLayoutVars>
          <dgm:chMax val="0"/>
          <dgm:chPref val="0"/>
          <dgm:bulletEnabled val="1"/>
        </dgm:presLayoutVars>
      </dgm:prSet>
      <dgm:spPr/>
      <dgm:t>
        <a:bodyPr/>
        <a:lstStyle/>
        <a:p>
          <a:endParaRPr lang="en-US"/>
        </a:p>
      </dgm:t>
    </dgm:pt>
    <dgm:pt modelId="{448C863C-AF1E-4D7D-91AC-2743584D153B}" type="pres">
      <dgm:prSet presAssocID="{CFB87412-B828-4412-9C6C-966242B72B8D}" presName="Accent5" presStyleCnt="0"/>
      <dgm:spPr/>
    </dgm:pt>
    <dgm:pt modelId="{32A858A4-A549-42CE-B6CD-6490B053971F}" type="pres">
      <dgm:prSet presAssocID="{CFB87412-B828-4412-9C6C-966242B72B8D}" presName="Accent" presStyleLbl="bgShp" presStyleIdx="4" presStyleCnt="6"/>
      <dgm:spPr/>
    </dgm:pt>
    <dgm:pt modelId="{0EF82DDF-A502-4AA2-845B-2A3735855274}" type="pres">
      <dgm:prSet presAssocID="{CFB87412-B828-4412-9C6C-966242B72B8D}" presName="Child5" presStyleLbl="node1" presStyleIdx="4" presStyleCnt="6">
        <dgm:presLayoutVars>
          <dgm:chMax val="0"/>
          <dgm:chPref val="0"/>
          <dgm:bulletEnabled val="1"/>
        </dgm:presLayoutVars>
      </dgm:prSet>
      <dgm:spPr/>
      <dgm:t>
        <a:bodyPr/>
        <a:lstStyle/>
        <a:p>
          <a:endParaRPr lang="en-US"/>
        </a:p>
      </dgm:t>
    </dgm:pt>
    <dgm:pt modelId="{93C0F7E3-E26C-401F-BB8A-2586F2AFA5A7}" type="pres">
      <dgm:prSet presAssocID="{3553CF8D-523E-4114-B32C-8AFAA3CB6A24}" presName="Accent6" presStyleCnt="0"/>
      <dgm:spPr/>
    </dgm:pt>
    <dgm:pt modelId="{5DA406C5-F7DC-45C8-A11C-94CF01F7844D}" type="pres">
      <dgm:prSet presAssocID="{3553CF8D-523E-4114-B32C-8AFAA3CB6A24}" presName="Accent" presStyleLbl="bgShp" presStyleIdx="5" presStyleCnt="6"/>
      <dgm:spPr/>
    </dgm:pt>
    <dgm:pt modelId="{310F4C49-54D5-4D3E-B738-862679A3814D}" type="pres">
      <dgm:prSet presAssocID="{3553CF8D-523E-4114-B32C-8AFAA3CB6A24}" presName="Child6" presStyleLbl="node1" presStyleIdx="5" presStyleCnt="6">
        <dgm:presLayoutVars>
          <dgm:chMax val="0"/>
          <dgm:chPref val="0"/>
          <dgm:bulletEnabled val="1"/>
        </dgm:presLayoutVars>
      </dgm:prSet>
      <dgm:spPr/>
      <dgm:t>
        <a:bodyPr/>
        <a:lstStyle/>
        <a:p>
          <a:endParaRPr lang="en-US"/>
        </a:p>
      </dgm:t>
    </dgm:pt>
  </dgm:ptLst>
  <dgm:cxnLst>
    <dgm:cxn modelId="{8F5B5D57-28E0-4FA6-88AA-BF578FB324F2}" type="presOf" srcId="{52916C45-7AAC-4620-91FB-371283D71BCA}" destId="{F6AAD56C-2740-4D6A-AFF6-1B711119AE26}"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EA5A5F47-007E-43B9-8452-9654D309159B}" type="presOf" srcId="{3553CF8D-523E-4114-B32C-8AFAA3CB6A24}" destId="{310F4C49-54D5-4D3E-B738-862679A3814D}" srcOrd="0" destOrd="0" presId="urn:microsoft.com/office/officeart/2011/layout/HexagonRadial"/>
    <dgm:cxn modelId="{BD005DF3-5E51-4746-914B-2B68779D54C5}" srcId="{3AEC0EA5-E908-49E7-8B99-88610A6397A5}" destId="{CFB87412-B828-4412-9C6C-966242B72B8D}" srcOrd="4" destOrd="0" parTransId="{E6AEFD7A-1879-4F88-9592-8916399D15D7}" sibTransId="{40FE56D1-6954-4BD8-961B-50E007BF9A3A}"/>
    <dgm:cxn modelId="{0C3D1948-CC66-4A0B-8603-7F170FF281E7}" type="presOf" srcId="{2D0648F7-9471-4D7C-80DC-2B8024E0159A}" destId="{28E853F7-99CC-415C-BF54-B575CB2692D9}"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AC131DDB-B908-48D6-9315-2BA41C398571}" srcId="{3AEC0EA5-E908-49E7-8B99-88610A6397A5}" destId="{66547FC6-3606-4A65-93A1-900AC8A66AB7}" srcOrd="2" destOrd="0" parTransId="{7F2B2CCA-95EF-452D-AC25-610CA76C3C5F}" sibTransId="{AB1A733D-A70E-4607-9501-426BEF227F81}"/>
    <dgm:cxn modelId="{BEEBC7BB-D67B-419C-9BC8-B5DD7D1DC711}" type="presOf" srcId="{66547FC6-3606-4A65-93A1-900AC8A66AB7}" destId="{B6A3831B-D6A3-4C7C-B055-50929E9E5861}" srcOrd="0" destOrd="0" presId="urn:microsoft.com/office/officeart/2011/layout/HexagonRadial"/>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3" destOrd="0" parTransId="{891BB4D7-140F-452A-BFE5-DABD01077ED0}" sibTransId="{1FBACBA7-CF10-4E13-84BD-0133258B874F}"/>
    <dgm:cxn modelId="{31848F3A-702B-4ED8-B9BD-298EA17093C2}" type="presOf" srcId="{CFB87412-B828-4412-9C6C-966242B72B8D}" destId="{0EF82DDF-A502-4AA2-845B-2A3735855274}" srcOrd="0" destOrd="0" presId="urn:microsoft.com/office/officeart/2011/layout/HexagonRadial"/>
    <dgm:cxn modelId="{B0A501B8-CC91-4653-B252-EB4836FC6E28}" type="presOf" srcId="{F9CD0674-9843-46C4-943E-E2E8BC0123BF}" destId="{66647436-D6C6-4332-8A65-8511E7A1BC40}" srcOrd="0" destOrd="0" presId="urn:microsoft.com/office/officeart/2011/layout/HexagonRadial"/>
    <dgm:cxn modelId="{C551FC8A-65E4-48AA-BA61-96E739FE4C9E}" srcId="{3AEC0EA5-E908-49E7-8B99-88610A6397A5}" destId="{3553CF8D-523E-4114-B32C-8AFAA3CB6A24}" srcOrd="5" destOrd="0" parTransId="{1B65CBBA-B66D-4932-B537-D4484260627E}" sibTransId="{71D9E6B0-3FD0-4045-A994-C195DF533F3F}"/>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593E0A16-94BA-47C4-8C1E-2D229B88CF9F}" type="presParOf" srcId="{66647436-D6C6-4332-8A65-8511E7A1BC40}" destId="{AE647B2A-60EA-42AA-A047-CCB2B7C1615D}" srcOrd="5" destOrd="0" presId="urn:microsoft.com/office/officeart/2011/layout/HexagonRadial"/>
    <dgm:cxn modelId="{5BB1440C-13F3-4C5F-91D0-C753A82D9558}" type="presParOf" srcId="{AE647B2A-60EA-42AA-A047-CCB2B7C1615D}" destId="{88F59B81-9EC2-4A7A-864A-D7D9F78B87DF}" srcOrd="0" destOrd="0" presId="urn:microsoft.com/office/officeart/2011/layout/HexagonRadial"/>
    <dgm:cxn modelId="{DE0ADD1E-D88E-401B-AEC9-67A37BFFEFCF}" type="presParOf" srcId="{66647436-D6C6-4332-8A65-8511E7A1BC40}" destId="{B6A3831B-D6A3-4C7C-B055-50929E9E5861}" srcOrd="6" destOrd="0" presId="urn:microsoft.com/office/officeart/2011/layout/HexagonRadial"/>
    <dgm:cxn modelId="{318D66B5-CC23-46F4-8536-70B5F80BF081}" type="presParOf" srcId="{66647436-D6C6-4332-8A65-8511E7A1BC40}" destId="{3E41A412-A6AC-4831-A35B-2D355390A51B}" srcOrd="7" destOrd="0" presId="urn:microsoft.com/office/officeart/2011/layout/HexagonRadial"/>
    <dgm:cxn modelId="{C7A6AC77-0D99-467A-9918-0B285F28F130}" type="presParOf" srcId="{3E41A412-A6AC-4831-A35B-2D355390A51B}" destId="{7B6A81A6-AB84-42FF-9F4E-B9045CEF97B6}" srcOrd="0" destOrd="0" presId="urn:microsoft.com/office/officeart/2011/layout/HexagonRadial"/>
    <dgm:cxn modelId="{47065685-9379-4946-8E57-11808AC800E2}" type="presParOf" srcId="{66647436-D6C6-4332-8A65-8511E7A1BC40}" destId="{F6AAD56C-2740-4D6A-AFF6-1B711119AE26}" srcOrd="8" destOrd="0" presId="urn:microsoft.com/office/officeart/2011/layout/HexagonRadial"/>
    <dgm:cxn modelId="{D5775B0D-52BD-4FFA-AF40-9D93B23B4460}" type="presParOf" srcId="{66647436-D6C6-4332-8A65-8511E7A1BC40}" destId="{448C863C-AF1E-4D7D-91AC-2743584D153B}" srcOrd="9" destOrd="0" presId="urn:microsoft.com/office/officeart/2011/layout/HexagonRadial"/>
    <dgm:cxn modelId="{B8A2C17E-AA02-4B7F-9287-0DED5E3CA36C}" type="presParOf" srcId="{448C863C-AF1E-4D7D-91AC-2743584D153B}" destId="{32A858A4-A549-42CE-B6CD-6490B053971F}" srcOrd="0" destOrd="0" presId="urn:microsoft.com/office/officeart/2011/layout/HexagonRadial"/>
    <dgm:cxn modelId="{9814E5BA-E226-40AF-AE25-EE3C8B18299E}" type="presParOf" srcId="{66647436-D6C6-4332-8A65-8511E7A1BC40}" destId="{0EF82DDF-A502-4AA2-845B-2A3735855274}" srcOrd="10" destOrd="0" presId="urn:microsoft.com/office/officeart/2011/layout/HexagonRadial"/>
    <dgm:cxn modelId="{D3B8435F-003D-4054-834E-24A0D27CFC3C}" type="presParOf" srcId="{66647436-D6C6-4332-8A65-8511E7A1BC40}" destId="{93C0F7E3-E26C-401F-BB8A-2586F2AFA5A7}" srcOrd="11" destOrd="0" presId="urn:microsoft.com/office/officeart/2011/layout/HexagonRadial"/>
    <dgm:cxn modelId="{59AFC137-0C3C-4939-8AAA-ACBBE832B1A3}" type="presParOf" srcId="{93C0F7E3-E26C-401F-BB8A-2586F2AFA5A7}" destId="{5DA406C5-F7DC-45C8-A11C-94CF01F7844D}" srcOrd="0" destOrd="0" presId="urn:microsoft.com/office/officeart/2011/layout/HexagonRadial"/>
    <dgm:cxn modelId="{6DB32F52-43FC-4C4F-95DE-017A67388AE1}" type="presParOf" srcId="{66647436-D6C6-4332-8A65-8511E7A1BC40}" destId="{310F4C49-54D5-4D3E-B738-862679A3814D}" srcOrd="12" destOrd="0" presId="urn:microsoft.com/office/officeart/2011/layout/HexagonRadial"/>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25E786-697A-4418-9F4D-24524888345F}"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426D4889-B895-41E9-93DC-66ADD7F55317}">
      <dgm:prSet phldrT="[Text]"/>
      <dgm:spPr/>
      <dgm:t>
        <a:bodyPr/>
        <a:lstStyle/>
        <a:p>
          <a:r>
            <a:rPr lang="en-US" b="1" dirty="0"/>
            <a:t>System Architecture</a:t>
          </a:r>
        </a:p>
      </dgm:t>
    </dgm:pt>
    <dgm:pt modelId="{D7954D3C-EEAF-4307-97E4-D706611510E3}" type="parTrans" cxnId="{1DB4E338-E877-4724-8D36-979579926F6A}">
      <dgm:prSet/>
      <dgm:spPr/>
      <dgm:t>
        <a:bodyPr/>
        <a:lstStyle/>
        <a:p>
          <a:endParaRPr lang="en-US"/>
        </a:p>
      </dgm:t>
    </dgm:pt>
    <dgm:pt modelId="{39A3D25A-4D04-407D-83AD-991DEBCB9414}" type="sibTrans" cxnId="{1DB4E338-E877-4724-8D36-979579926F6A}">
      <dgm:prSet/>
      <dgm:spPr/>
      <dgm:t>
        <a:bodyPr/>
        <a:lstStyle/>
        <a:p>
          <a:endParaRPr lang="en-US"/>
        </a:p>
      </dgm:t>
    </dgm:pt>
    <dgm:pt modelId="{5BAF3555-7051-4155-8A2C-947E44CD3BF4}">
      <dgm:prSet phldrT="[Text]"/>
      <dgm:spPr/>
      <dgm:t>
        <a:bodyPr/>
        <a:lstStyle/>
        <a:p>
          <a:r>
            <a:rPr lang="en-US" b="1" dirty="0"/>
            <a:t>Module</a:t>
          </a:r>
        </a:p>
      </dgm:t>
    </dgm:pt>
    <dgm:pt modelId="{D54444DE-12B5-4532-B450-E3A1DDAB3223}" type="parTrans" cxnId="{41EF2D76-6933-4865-ABA7-9F9CA5A82A24}">
      <dgm:prSet/>
      <dgm:spPr/>
      <dgm:t>
        <a:bodyPr/>
        <a:lstStyle/>
        <a:p>
          <a:endParaRPr lang="en-US"/>
        </a:p>
      </dgm:t>
    </dgm:pt>
    <dgm:pt modelId="{E9CAFECC-F6C1-47A7-8CF5-585EDDEA1A25}" type="sibTrans" cxnId="{41EF2D76-6933-4865-ABA7-9F9CA5A82A24}">
      <dgm:prSet/>
      <dgm:spPr/>
      <dgm:t>
        <a:bodyPr/>
        <a:lstStyle/>
        <a:p>
          <a:endParaRPr lang="en-US"/>
        </a:p>
      </dgm:t>
    </dgm:pt>
    <dgm:pt modelId="{BA231FB9-AF34-4DAA-AB3B-897A2410913D}">
      <dgm:prSet phldrT="[Text]"/>
      <dgm:spPr>
        <a:solidFill>
          <a:srgbClr val="92D050"/>
        </a:solidFill>
      </dgm:spPr>
      <dgm:t>
        <a:bodyPr/>
        <a:lstStyle/>
        <a:p>
          <a:r>
            <a:rPr lang="en-US" b="1" dirty="0"/>
            <a:t>Gate/Circuit</a:t>
          </a:r>
        </a:p>
      </dgm:t>
    </dgm:pt>
    <dgm:pt modelId="{19F937DA-5700-448E-8350-09FFE8C81228}" type="parTrans" cxnId="{6EFF5EFC-3016-4307-8519-11AAB8EA85F2}">
      <dgm:prSet/>
      <dgm:spPr/>
      <dgm:t>
        <a:bodyPr/>
        <a:lstStyle/>
        <a:p>
          <a:endParaRPr lang="en-US"/>
        </a:p>
      </dgm:t>
    </dgm:pt>
    <dgm:pt modelId="{ABCF35A5-FBBC-482B-9289-37C62F2462C0}" type="sibTrans" cxnId="{6EFF5EFC-3016-4307-8519-11AAB8EA85F2}">
      <dgm:prSet/>
      <dgm:spPr/>
      <dgm:t>
        <a:bodyPr/>
        <a:lstStyle/>
        <a:p>
          <a:endParaRPr lang="en-US"/>
        </a:p>
      </dgm:t>
    </dgm:pt>
    <dgm:pt modelId="{5BC7710C-02AD-46D6-8918-046509C033E3}">
      <dgm:prSet phldrT="[Text]"/>
      <dgm:spPr/>
      <dgm:t>
        <a:bodyPr/>
        <a:lstStyle/>
        <a:p>
          <a:r>
            <a:rPr lang="en-US" b="1" dirty="0"/>
            <a:t>Device</a:t>
          </a:r>
        </a:p>
      </dgm:t>
    </dgm:pt>
    <dgm:pt modelId="{DCA0900C-36C0-45EC-8310-D0B5611E335C}" type="parTrans" cxnId="{F66B4424-2C74-4EA9-A9C8-4C0F42079136}">
      <dgm:prSet/>
      <dgm:spPr/>
      <dgm:t>
        <a:bodyPr/>
        <a:lstStyle/>
        <a:p>
          <a:endParaRPr lang="en-US"/>
        </a:p>
      </dgm:t>
    </dgm:pt>
    <dgm:pt modelId="{790C8281-3247-4C74-B73B-EABE68730BE8}" type="sibTrans" cxnId="{F66B4424-2C74-4EA9-A9C8-4C0F42079136}">
      <dgm:prSet/>
      <dgm:spPr/>
      <dgm:t>
        <a:bodyPr/>
        <a:lstStyle/>
        <a:p>
          <a:endParaRPr lang="en-US"/>
        </a:p>
      </dgm:t>
    </dgm:pt>
    <dgm:pt modelId="{4A7717E4-B366-4DD4-88C9-5BAA332ED078}" type="pres">
      <dgm:prSet presAssocID="{D225E786-697A-4418-9F4D-24524888345F}" presName="Name0" presStyleCnt="0">
        <dgm:presLayoutVars>
          <dgm:chMax val="7"/>
          <dgm:resizeHandles val="exact"/>
        </dgm:presLayoutVars>
      </dgm:prSet>
      <dgm:spPr/>
      <dgm:t>
        <a:bodyPr/>
        <a:lstStyle/>
        <a:p>
          <a:endParaRPr lang="en-US"/>
        </a:p>
      </dgm:t>
    </dgm:pt>
    <dgm:pt modelId="{BF0930FB-0410-4F63-A613-3F6DA6F31E1B}" type="pres">
      <dgm:prSet presAssocID="{D225E786-697A-4418-9F4D-24524888345F}" presName="comp1" presStyleCnt="0"/>
      <dgm:spPr/>
    </dgm:pt>
    <dgm:pt modelId="{0377EFD8-E111-4557-8A4A-9951D5A97D09}" type="pres">
      <dgm:prSet presAssocID="{D225E786-697A-4418-9F4D-24524888345F}" presName="circle1" presStyleLbl="node1" presStyleIdx="0" presStyleCnt="4"/>
      <dgm:spPr/>
      <dgm:t>
        <a:bodyPr/>
        <a:lstStyle/>
        <a:p>
          <a:endParaRPr lang="en-US"/>
        </a:p>
      </dgm:t>
    </dgm:pt>
    <dgm:pt modelId="{FE437CB3-1ADB-4756-B05A-65998335C4BF}" type="pres">
      <dgm:prSet presAssocID="{D225E786-697A-4418-9F4D-24524888345F}" presName="c1text" presStyleLbl="node1" presStyleIdx="0" presStyleCnt="4">
        <dgm:presLayoutVars>
          <dgm:bulletEnabled val="1"/>
        </dgm:presLayoutVars>
      </dgm:prSet>
      <dgm:spPr/>
      <dgm:t>
        <a:bodyPr/>
        <a:lstStyle/>
        <a:p>
          <a:endParaRPr lang="en-US"/>
        </a:p>
      </dgm:t>
    </dgm:pt>
    <dgm:pt modelId="{A1E1F122-151E-45FD-9B67-ED98F769194C}" type="pres">
      <dgm:prSet presAssocID="{D225E786-697A-4418-9F4D-24524888345F}" presName="comp2" presStyleCnt="0"/>
      <dgm:spPr/>
    </dgm:pt>
    <dgm:pt modelId="{DC17DF53-40A1-4F3E-9DD1-AC0C773DBC3D}" type="pres">
      <dgm:prSet presAssocID="{D225E786-697A-4418-9F4D-24524888345F}" presName="circle2" presStyleLbl="node1" presStyleIdx="1" presStyleCnt="4"/>
      <dgm:spPr/>
      <dgm:t>
        <a:bodyPr/>
        <a:lstStyle/>
        <a:p>
          <a:endParaRPr lang="en-US"/>
        </a:p>
      </dgm:t>
    </dgm:pt>
    <dgm:pt modelId="{24843A94-593E-42B8-B600-DD4BF0F0236F}" type="pres">
      <dgm:prSet presAssocID="{D225E786-697A-4418-9F4D-24524888345F}" presName="c2text" presStyleLbl="node1" presStyleIdx="1" presStyleCnt="4">
        <dgm:presLayoutVars>
          <dgm:bulletEnabled val="1"/>
        </dgm:presLayoutVars>
      </dgm:prSet>
      <dgm:spPr/>
      <dgm:t>
        <a:bodyPr/>
        <a:lstStyle/>
        <a:p>
          <a:endParaRPr lang="en-US"/>
        </a:p>
      </dgm:t>
    </dgm:pt>
    <dgm:pt modelId="{EB16015E-43B9-457D-9548-39698E92254F}" type="pres">
      <dgm:prSet presAssocID="{D225E786-697A-4418-9F4D-24524888345F}" presName="comp3" presStyleCnt="0"/>
      <dgm:spPr/>
    </dgm:pt>
    <dgm:pt modelId="{831258B2-7187-479E-AB20-F85A6BFD8BCB}" type="pres">
      <dgm:prSet presAssocID="{D225E786-697A-4418-9F4D-24524888345F}" presName="circle3" presStyleLbl="node1" presStyleIdx="2" presStyleCnt="4"/>
      <dgm:spPr/>
      <dgm:t>
        <a:bodyPr/>
        <a:lstStyle/>
        <a:p>
          <a:endParaRPr lang="en-US"/>
        </a:p>
      </dgm:t>
    </dgm:pt>
    <dgm:pt modelId="{7D31EF49-E3C2-4E36-BE32-59AC60FF0D3B}" type="pres">
      <dgm:prSet presAssocID="{D225E786-697A-4418-9F4D-24524888345F}" presName="c3text" presStyleLbl="node1" presStyleIdx="2" presStyleCnt="4">
        <dgm:presLayoutVars>
          <dgm:bulletEnabled val="1"/>
        </dgm:presLayoutVars>
      </dgm:prSet>
      <dgm:spPr/>
      <dgm:t>
        <a:bodyPr/>
        <a:lstStyle/>
        <a:p>
          <a:endParaRPr lang="en-US"/>
        </a:p>
      </dgm:t>
    </dgm:pt>
    <dgm:pt modelId="{BA39CB61-5112-4D64-906D-4D51BA68F1C1}" type="pres">
      <dgm:prSet presAssocID="{D225E786-697A-4418-9F4D-24524888345F}" presName="comp4" presStyleCnt="0"/>
      <dgm:spPr/>
    </dgm:pt>
    <dgm:pt modelId="{A4C2D0C9-8BE4-444B-B4CD-289D06100A64}" type="pres">
      <dgm:prSet presAssocID="{D225E786-697A-4418-9F4D-24524888345F}" presName="circle4" presStyleLbl="node1" presStyleIdx="3" presStyleCnt="4"/>
      <dgm:spPr/>
      <dgm:t>
        <a:bodyPr/>
        <a:lstStyle/>
        <a:p>
          <a:endParaRPr lang="en-US"/>
        </a:p>
      </dgm:t>
    </dgm:pt>
    <dgm:pt modelId="{4E90AFEC-9C03-4CB7-872E-D3F37955B303}" type="pres">
      <dgm:prSet presAssocID="{D225E786-697A-4418-9F4D-24524888345F}" presName="c4text" presStyleLbl="node1" presStyleIdx="3" presStyleCnt="4">
        <dgm:presLayoutVars>
          <dgm:bulletEnabled val="1"/>
        </dgm:presLayoutVars>
      </dgm:prSet>
      <dgm:spPr/>
      <dgm:t>
        <a:bodyPr/>
        <a:lstStyle/>
        <a:p>
          <a:endParaRPr lang="en-US"/>
        </a:p>
      </dgm:t>
    </dgm:pt>
  </dgm:ptLst>
  <dgm:cxnLst>
    <dgm:cxn modelId="{1DB4E338-E877-4724-8D36-979579926F6A}" srcId="{D225E786-697A-4418-9F4D-24524888345F}" destId="{426D4889-B895-41E9-93DC-66ADD7F55317}" srcOrd="0" destOrd="0" parTransId="{D7954D3C-EEAF-4307-97E4-D706611510E3}" sibTransId="{39A3D25A-4D04-407D-83AD-991DEBCB9414}"/>
    <dgm:cxn modelId="{D1CC7D81-B2ED-4FD4-B82D-424A48C9A94F}" type="presOf" srcId="{5BAF3555-7051-4155-8A2C-947E44CD3BF4}" destId="{DC17DF53-40A1-4F3E-9DD1-AC0C773DBC3D}" srcOrd="0" destOrd="0" presId="urn:microsoft.com/office/officeart/2005/8/layout/venn2"/>
    <dgm:cxn modelId="{A9B85396-1B60-4B13-BBAE-4FA168F02099}" type="presOf" srcId="{426D4889-B895-41E9-93DC-66ADD7F55317}" destId="{0377EFD8-E111-4557-8A4A-9951D5A97D09}" srcOrd="0" destOrd="0" presId="urn:microsoft.com/office/officeart/2005/8/layout/venn2"/>
    <dgm:cxn modelId="{42C9BF77-6C36-4496-9663-22BE21C754B4}" type="presOf" srcId="{BA231FB9-AF34-4DAA-AB3B-897A2410913D}" destId="{831258B2-7187-479E-AB20-F85A6BFD8BCB}" srcOrd="0" destOrd="0" presId="urn:microsoft.com/office/officeart/2005/8/layout/venn2"/>
    <dgm:cxn modelId="{C6FEE635-0E8F-4551-8468-09CECB9FEE4B}" type="presOf" srcId="{BA231FB9-AF34-4DAA-AB3B-897A2410913D}" destId="{7D31EF49-E3C2-4E36-BE32-59AC60FF0D3B}" srcOrd="1" destOrd="0" presId="urn:microsoft.com/office/officeart/2005/8/layout/venn2"/>
    <dgm:cxn modelId="{2A99CCBF-7879-4D1E-AAC6-99E562FF1682}" type="presOf" srcId="{426D4889-B895-41E9-93DC-66ADD7F55317}" destId="{FE437CB3-1ADB-4756-B05A-65998335C4BF}" srcOrd="1" destOrd="0" presId="urn:microsoft.com/office/officeart/2005/8/layout/venn2"/>
    <dgm:cxn modelId="{6C57293A-D01E-40EA-9668-1001D9ADF72B}" type="presOf" srcId="{5BC7710C-02AD-46D6-8918-046509C033E3}" destId="{4E90AFEC-9C03-4CB7-872E-D3F37955B303}" srcOrd="1" destOrd="0" presId="urn:microsoft.com/office/officeart/2005/8/layout/venn2"/>
    <dgm:cxn modelId="{D7FC2C87-63D1-4175-BC17-A16E261C90BC}" type="presOf" srcId="{5BC7710C-02AD-46D6-8918-046509C033E3}" destId="{A4C2D0C9-8BE4-444B-B4CD-289D06100A64}" srcOrd="0" destOrd="0" presId="urn:microsoft.com/office/officeart/2005/8/layout/venn2"/>
    <dgm:cxn modelId="{6EFF5EFC-3016-4307-8519-11AAB8EA85F2}" srcId="{D225E786-697A-4418-9F4D-24524888345F}" destId="{BA231FB9-AF34-4DAA-AB3B-897A2410913D}" srcOrd="2" destOrd="0" parTransId="{19F937DA-5700-448E-8350-09FFE8C81228}" sibTransId="{ABCF35A5-FBBC-482B-9289-37C62F2462C0}"/>
    <dgm:cxn modelId="{41EF2D76-6933-4865-ABA7-9F9CA5A82A24}" srcId="{D225E786-697A-4418-9F4D-24524888345F}" destId="{5BAF3555-7051-4155-8A2C-947E44CD3BF4}" srcOrd="1" destOrd="0" parTransId="{D54444DE-12B5-4532-B450-E3A1DDAB3223}" sibTransId="{E9CAFECC-F6C1-47A7-8CF5-585EDDEA1A25}"/>
    <dgm:cxn modelId="{5DBCE664-F145-4804-8DB6-E3EEEE7AB2DB}" type="presOf" srcId="{5BAF3555-7051-4155-8A2C-947E44CD3BF4}" destId="{24843A94-593E-42B8-B600-DD4BF0F0236F}" srcOrd="1" destOrd="0" presId="urn:microsoft.com/office/officeart/2005/8/layout/venn2"/>
    <dgm:cxn modelId="{F66B4424-2C74-4EA9-A9C8-4C0F42079136}" srcId="{D225E786-697A-4418-9F4D-24524888345F}" destId="{5BC7710C-02AD-46D6-8918-046509C033E3}" srcOrd="3" destOrd="0" parTransId="{DCA0900C-36C0-45EC-8310-D0B5611E335C}" sibTransId="{790C8281-3247-4C74-B73B-EABE68730BE8}"/>
    <dgm:cxn modelId="{616C8E9A-FBD9-4CAF-8A12-AAAF83775615}" type="presOf" srcId="{D225E786-697A-4418-9F4D-24524888345F}" destId="{4A7717E4-B366-4DD4-88C9-5BAA332ED078}" srcOrd="0" destOrd="0" presId="urn:microsoft.com/office/officeart/2005/8/layout/venn2"/>
    <dgm:cxn modelId="{170E756F-AB86-44AE-B6EB-B9D20DF8E6F2}" type="presParOf" srcId="{4A7717E4-B366-4DD4-88C9-5BAA332ED078}" destId="{BF0930FB-0410-4F63-A613-3F6DA6F31E1B}" srcOrd="0" destOrd="0" presId="urn:microsoft.com/office/officeart/2005/8/layout/venn2"/>
    <dgm:cxn modelId="{12038ABB-758F-46D8-B9E1-AB9FE6A3B9C2}" type="presParOf" srcId="{BF0930FB-0410-4F63-A613-3F6DA6F31E1B}" destId="{0377EFD8-E111-4557-8A4A-9951D5A97D09}" srcOrd="0" destOrd="0" presId="urn:microsoft.com/office/officeart/2005/8/layout/venn2"/>
    <dgm:cxn modelId="{86881B93-E4D4-45A0-9531-4D80168630C2}" type="presParOf" srcId="{BF0930FB-0410-4F63-A613-3F6DA6F31E1B}" destId="{FE437CB3-1ADB-4756-B05A-65998335C4BF}" srcOrd="1" destOrd="0" presId="urn:microsoft.com/office/officeart/2005/8/layout/venn2"/>
    <dgm:cxn modelId="{88D812CE-8D68-40F8-97CF-61D91D6D6218}" type="presParOf" srcId="{4A7717E4-B366-4DD4-88C9-5BAA332ED078}" destId="{A1E1F122-151E-45FD-9B67-ED98F769194C}" srcOrd="1" destOrd="0" presId="urn:microsoft.com/office/officeart/2005/8/layout/venn2"/>
    <dgm:cxn modelId="{243070C3-E3DF-450B-87F3-4EC3E0221074}" type="presParOf" srcId="{A1E1F122-151E-45FD-9B67-ED98F769194C}" destId="{DC17DF53-40A1-4F3E-9DD1-AC0C773DBC3D}" srcOrd="0" destOrd="0" presId="urn:microsoft.com/office/officeart/2005/8/layout/venn2"/>
    <dgm:cxn modelId="{69592F08-1397-4247-9821-3821005AB0BB}" type="presParOf" srcId="{A1E1F122-151E-45FD-9B67-ED98F769194C}" destId="{24843A94-593E-42B8-B600-DD4BF0F0236F}" srcOrd="1" destOrd="0" presId="urn:microsoft.com/office/officeart/2005/8/layout/venn2"/>
    <dgm:cxn modelId="{0FA81414-5905-4381-B656-D9350997C7F2}" type="presParOf" srcId="{4A7717E4-B366-4DD4-88C9-5BAA332ED078}" destId="{EB16015E-43B9-457D-9548-39698E92254F}" srcOrd="2" destOrd="0" presId="urn:microsoft.com/office/officeart/2005/8/layout/venn2"/>
    <dgm:cxn modelId="{C2CDAD39-51AF-42AD-872B-E5EF94BFDD17}" type="presParOf" srcId="{EB16015E-43B9-457D-9548-39698E92254F}" destId="{831258B2-7187-479E-AB20-F85A6BFD8BCB}" srcOrd="0" destOrd="0" presId="urn:microsoft.com/office/officeart/2005/8/layout/venn2"/>
    <dgm:cxn modelId="{A42D8971-227A-424A-9F03-AE07A83B214B}" type="presParOf" srcId="{EB16015E-43B9-457D-9548-39698E92254F}" destId="{7D31EF49-E3C2-4E36-BE32-59AC60FF0D3B}" srcOrd="1" destOrd="0" presId="urn:microsoft.com/office/officeart/2005/8/layout/venn2"/>
    <dgm:cxn modelId="{41BE73BE-6D30-4303-988E-DE2EDE385145}" type="presParOf" srcId="{4A7717E4-B366-4DD4-88C9-5BAA332ED078}" destId="{BA39CB61-5112-4D64-906D-4D51BA68F1C1}" srcOrd="3" destOrd="0" presId="urn:microsoft.com/office/officeart/2005/8/layout/venn2"/>
    <dgm:cxn modelId="{95A1BCDF-3360-4BF3-9871-8AABDFCC57A1}" type="presParOf" srcId="{BA39CB61-5112-4D64-906D-4D51BA68F1C1}" destId="{A4C2D0C9-8BE4-444B-B4CD-289D06100A64}" srcOrd="0" destOrd="0" presId="urn:microsoft.com/office/officeart/2005/8/layout/venn2"/>
    <dgm:cxn modelId="{4CCD2137-1367-4A93-9C92-D087BCAAFC66}" type="presParOf" srcId="{BA39CB61-5112-4D64-906D-4D51BA68F1C1}" destId="{4E90AFEC-9C03-4CB7-872E-D3F37955B30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92B862-C2E6-45E3-B2FD-EB287D3CB5E8}" type="doc">
      <dgm:prSet loTypeId="urn:microsoft.com/office/officeart/2005/8/layout/gear1" loCatId="cycle" qsTypeId="urn:microsoft.com/office/officeart/2005/8/quickstyle/simple1" qsCatId="simple" csTypeId="urn:microsoft.com/office/officeart/2005/8/colors/colorful2" csCatId="colorful" phldr="1"/>
      <dgm:spPr/>
    </dgm:pt>
    <dgm:pt modelId="{90A8476E-00A3-4C59-AB32-DD1EB0B68D0C}">
      <dgm:prSet phldrT="[Text]"/>
      <dgm:spPr/>
      <dgm:t>
        <a:bodyPr/>
        <a:lstStyle/>
        <a:p>
          <a:r>
            <a:rPr lang="en-US" dirty="0"/>
            <a:t>System</a:t>
          </a:r>
        </a:p>
      </dgm:t>
    </dgm:pt>
    <dgm:pt modelId="{1766F715-6FB3-4552-AE1E-8194B9488334}" type="parTrans" cxnId="{4AA7A3C8-AEE9-4ECE-9194-DA8F202A6C3A}">
      <dgm:prSet/>
      <dgm:spPr/>
      <dgm:t>
        <a:bodyPr/>
        <a:lstStyle/>
        <a:p>
          <a:endParaRPr lang="en-US"/>
        </a:p>
      </dgm:t>
    </dgm:pt>
    <dgm:pt modelId="{B46B28F6-07FE-49B1-A180-A944DBCEF433}" type="sibTrans" cxnId="{4AA7A3C8-AEE9-4ECE-9194-DA8F202A6C3A}">
      <dgm:prSet/>
      <dgm:spPr/>
      <dgm:t>
        <a:bodyPr/>
        <a:lstStyle/>
        <a:p>
          <a:endParaRPr lang="en-US"/>
        </a:p>
      </dgm:t>
    </dgm:pt>
    <dgm:pt modelId="{3EE5800C-05DC-4534-9ADF-C369B5FB5B08}">
      <dgm:prSet phldrT="[Text]"/>
      <dgm:spPr>
        <a:solidFill>
          <a:srgbClr val="92D050"/>
        </a:solidFill>
      </dgm:spPr>
      <dgm:t>
        <a:bodyPr/>
        <a:lstStyle/>
        <a:p>
          <a:r>
            <a:rPr lang="en-US" dirty="0"/>
            <a:t>Circuit</a:t>
          </a:r>
        </a:p>
      </dgm:t>
    </dgm:pt>
    <dgm:pt modelId="{C6C1AB9B-AF31-47EC-8D6C-E3279080003A}" type="parTrans" cxnId="{4BCC619D-1691-4C0D-AEDE-6BADB822D98A}">
      <dgm:prSet/>
      <dgm:spPr/>
      <dgm:t>
        <a:bodyPr/>
        <a:lstStyle/>
        <a:p>
          <a:endParaRPr lang="en-US"/>
        </a:p>
      </dgm:t>
    </dgm:pt>
    <dgm:pt modelId="{9679CABD-9112-4E9B-9014-7E1CCBD545DC}" type="sibTrans" cxnId="{4BCC619D-1691-4C0D-AEDE-6BADB822D98A}">
      <dgm:prSet/>
      <dgm:spPr>
        <a:solidFill>
          <a:srgbClr val="92D050"/>
        </a:solidFill>
      </dgm:spPr>
      <dgm:t>
        <a:bodyPr/>
        <a:lstStyle/>
        <a:p>
          <a:endParaRPr lang="en-US"/>
        </a:p>
      </dgm:t>
    </dgm:pt>
    <dgm:pt modelId="{F1E64C87-99B2-43E3-8509-77AF7A5AE501}">
      <dgm:prSet phldrT="[Text]"/>
      <dgm:spPr>
        <a:solidFill>
          <a:srgbClr val="0070C0"/>
        </a:solidFill>
      </dgm:spPr>
      <dgm:t>
        <a:bodyPr/>
        <a:lstStyle/>
        <a:p>
          <a:r>
            <a:rPr lang="en-US" dirty="0"/>
            <a:t>Device</a:t>
          </a:r>
        </a:p>
      </dgm:t>
    </dgm:pt>
    <dgm:pt modelId="{74E6379A-ACDC-467C-BAEA-860684306360}" type="parTrans" cxnId="{F4F5A425-72FF-4010-AC96-619CBAC45ECE}">
      <dgm:prSet/>
      <dgm:spPr/>
      <dgm:t>
        <a:bodyPr/>
        <a:lstStyle/>
        <a:p>
          <a:endParaRPr lang="en-US"/>
        </a:p>
      </dgm:t>
    </dgm:pt>
    <dgm:pt modelId="{3DD8C5B1-D686-49F6-98E9-CE311BC4AD61}" type="sibTrans" cxnId="{F4F5A425-72FF-4010-AC96-619CBAC45ECE}">
      <dgm:prSet/>
      <dgm:spPr>
        <a:solidFill>
          <a:srgbClr val="0070C0"/>
        </a:solidFill>
      </dgm:spPr>
      <dgm:t>
        <a:bodyPr/>
        <a:lstStyle/>
        <a:p>
          <a:endParaRPr lang="en-US"/>
        </a:p>
      </dgm:t>
    </dgm:pt>
    <dgm:pt modelId="{DA07DC13-CE9C-406A-BBE4-EE8388A7B9F1}" type="pres">
      <dgm:prSet presAssocID="{D892B862-C2E6-45E3-B2FD-EB287D3CB5E8}" presName="composite" presStyleCnt="0">
        <dgm:presLayoutVars>
          <dgm:chMax val="3"/>
          <dgm:animLvl val="lvl"/>
          <dgm:resizeHandles val="exact"/>
        </dgm:presLayoutVars>
      </dgm:prSet>
      <dgm:spPr/>
    </dgm:pt>
    <dgm:pt modelId="{1C38B288-C3AC-4CFE-BE43-24C75039334D}" type="pres">
      <dgm:prSet presAssocID="{90A8476E-00A3-4C59-AB32-DD1EB0B68D0C}" presName="gear1" presStyleLbl="node1" presStyleIdx="0" presStyleCnt="3" custScaleX="88563" custScaleY="88563" custLinFactNeighborX="-6997" custLinFactNeighborY="513">
        <dgm:presLayoutVars>
          <dgm:chMax val="1"/>
          <dgm:bulletEnabled val="1"/>
        </dgm:presLayoutVars>
      </dgm:prSet>
      <dgm:spPr/>
      <dgm:t>
        <a:bodyPr/>
        <a:lstStyle/>
        <a:p>
          <a:endParaRPr lang="en-US"/>
        </a:p>
      </dgm:t>
    </dgm:pt>
    <dgm:pt modelId="{9528F967-3898-445C-AF7C-413D4CF336DA}" type="pres">
      <dgm:prSet presAssocID="{90A8476E-00A3-4C59-AB32-DD1EB0B68D0C}" presName="gear1srcNode" presStyleLbl="node1" presStyleIdx="0" presStyleCnt="3"/>
      <dgm:spPr/>
      <dgm:t>
        <a:bodyPr/>
        <a:lstStyle/>
        <a:p>
          <a:endParaRPr lang="en-US"/>
        </a:p>
      </dgm:t>
    </dgm:pt>
    <dgm:pt modelId="{1C9AA968-D581-49F1-84BF-9BDB7E1101DB}" type="pres">
      <dgm:prSet presAssocID="{90A8476E-00A3-4C59-AB32-DD1EB0B68D0C}" presName="gear1dstNode" presStyleLbl="node1" presStyleIdx="0" presStyleCnt="3"/>
      <dgm:spPr/>
      <dgm:t>
        <a:bodyPr/>
        <a:lstStyle/>
        <a:p>
          <a:endParaRPr lang="en-US"/>
        </a:p>
      </dgm:t>
    </dgm:pt>
    <dgm:pt modelId="{F5805027-10AE-401A-BEA7-394A3AE87AC0}" type="pres">
      <dgm:prSet presAssocID="{3EE5800C-05DC-4534-9ADF-C369B5FB5B08}" presName="gear2" presStyleLbl="node1" presStyleIdx="1" presStyleCnt="3">
        <dgm:presLayoutVars>
          <dgm:chMax val="1"/>
          <dgm:bulletEnabled val="1"/>
        </dgm:presLayoutVars>
      </dgm:prSet>
      <dgm:spPr/>
      <dgm:t>
        <a:bodyPr/>
        <a:lstStyle/>
        <a:p>
          <a:endParaRPr lang="en-US"/>
        </a:p>
      </dgm:t>
    </dgm:pt>
    <dgm:pt modelId="{99B5DB27-C4FA-43E7-8A05-F029687C45B4}" type="pres">
      <dgm:prSet presAssocID="{3EE5800C-05DC-4534-9ADF-C369B5FB5B08}" presName="gear2srcNode" presStyleLbl="node1" presStyleIdx="1" presStyleCnt="3"/>
      <dgm:spPr/>
      <dgm:t>
        <a:bodyPr/>
        <a:lstStyle/>
        <a:p>
          <a:endParaRPr lang="en-US"/>
        </a:p>
      </dgm:t>
    </dgm:pt>
    <dgm:pt modelId="{0B53E2F9-22B3-45A5-B7EC-ED4A690D4E04}" type="pres">
      <dgm:prSet presAssocID="{3EE5800C-05DC-4534-9ADF-C369B5FB5B08}" presName="gear2dstNode" presStyleLbl="node1" presStyleIdx="1" presStyleCnt="3"/>
      <dgm:spPr/>
      <dgm:t>
        <a:bodyPr/>
        <a:lstStyle/>
        <a:p>
          <a:endParaRPr lang="en-US"/>
        </a:p>
      </dgm:t>
    </dgm:pt>
    <dgm:pt modelId="{C97A039D-B049-416B-8FB6-183F2267CE52}" type="pres">
      <dgm:prSet presAssocID="{F1E64C87-99B2-43E3-8509-77AF7A5AE501}" presName="gear3" presStyleLbl="node1" presStyleIdx="2" presStyleCnt="3"/>
      <dgm:spPr/>
      <dgm:t>
        <a:bodyPr/>
        <a:lstStyle/>
        <a:p>
          <a:endParaRPr lang="en-US"/>
        </a:p>
      </dgm:t>
    </dgm:pt>
    <dgm:pt modelId="{E15ED7AC-825C-4346-BCBE-81D055F5B29B}" type="pres">
      <dgm:prSet presAssocID="{F1E64C87-99B2-43E3-8509-77AF7A5AE501}" presName="gear3tx" presStyleLbl="node1" presStyleIdx="2" presStyleCnt="3">
        <dgm:presLayoutVars>
          <dgm:chMax val="1"/>
          <dgm:bulletEnabled val="1"/>
        </dgm:presLayoutVars>
      </dgm:prSet>
      <dgm:spPr/>
      <dgm:t>
        <a:bodyPr/>
        <a:lstStyle/>
        <a:p>
          <a:endParaRPr lang="en-US"/>
        </a:p>
      </dgm:t>
    </dgm:pt>
    <dgm:pt modelId="{2BF18456-D0F5-4854-8E3A-4F48835D4BC0}" type="pres">
      <dgm:prSet presAssocID="{F1E64C87-99B2-43E3-8509-77AF7A5AE501}" presName="gear3srcNode" presStyleLbl="node1" presStyleIdx="2" presStyleCnt="3"/>
      <dgm:spPr/>
      <dgm:t>
        <a:bodyPr/>
        <a:lstStyle/>
        <a:p>
          <a:endParaRPr lang="en-US"/>
        </a:p>
      </dgm:t>
    </dgm:pt>
    <dgm:pt modelId="{C86E1112-5B03-4763-9A14-40DA0D188063}" type="pres">
      <dgm:prSet presAssocID="{F1E64C87-99B2-43E3-8509-77AF7A5AE501}" presName="gear3dstNode" presStyleLbl="node1" presStyleIdx="2" presStyleCnt="3"/>
      <dgm:spPr/>
      <dgm:t>
        <a:bodyPr/>
        <a:lstStyle/>
        <a:p>
          <a:endParaRPr lang="en-US"/>
        </a:p>
      </dgm:t>
    </dgm:pt>
    <dgm:pt modelId="{3A9F0701-914A-401B-B614-60F0718DC729}" type="pres">
      <dgm:prSet presAssocID="{B46B28F6-07FE-49B1-A180-A944DBCEF433}" presName="connector1" presStyleLbl="sibTrans2D1" presStyleIdx="0" presStyleCnt="3" custScaleX="87080" custScaleY="84676" custLinFactNeighborX="-6377" custLinFactNeighborY="229"/>
      <dgm:spPr/>
      <dgm:t>
        <a:bodyPr/>
        <a:lstStyle/>
        <a:p>
          <a:endParaRPr lang="en-US"/>
        </a:p>
      </dgm:t>
    </dgm:pt>
    <dgm:pt modelId="{36679735-50CE-4369-888F-FC834712AEE4}" type="pres">
      <dgm:prSet presAssocID="{9679CABD-9112-4E9B-9014-7E1CCBD545DC}" presName="connector2" presStyleLbl="sibTrans2D1" presStyleIdx="1" presStyleCnt="3"/>
      <dgm:spPr/>
      <dgm:t>
        <a:bodyPr/>
        <a:lstStyle/>
        <a:p>
          <a:endParaRPr lang="en-US"/>
        </a:p>
      </dgm:t>
    </dgm:pt>
    <dgm:pt modelId="{138004F0-1403-4303-AF78-4AFD13008DB3}" type="pres">
      <dgm:prSet presAssocID="{3DD8C5B1-D686-49F6-98E9-CE311BC4AD61}" presName="connector3" presStyleLbl="sibTrans2D1" presStyleIdx="2" presStyleCnt="3"/>
      <dgm:spPr/>
      <dgm:t>
        <a:bodyPr/>
        <a:lstStyle/>
        <a:p>
          <a:endParaRPr lang="en-US"/>
        </a:p>
      </dgm:t>
    </dgm:pt>
  </dgm:ptLst>
  <dgm:cxnLst>
    <dgm:cxn modelId="{2175CD27-6DBD-45D3-B944-6550293AFD91}" type="presOf" srcId="{3DD8C5B1-D686-49F6-98E9-CE311BC4AD61}" destId="{138004F0-1403-4303-AF78-4AFD13008DB3}" srcOrd="0" destOrd="0" presId="urn:microsoft.com/office/officeart/2005/8/layout/gear1"/>
    <dgm:cxn modelId="{227CC586-9C53-4784-8263-5FFBB0929A43}" type="presOf" srcId="{3EE5800C-05DC-4534-9ADF-C369B5FB5B08}" destId="{F5805027-10AE-401A-BEA7-394A3AE87AC0}" srcOrd="0" destOrd="0" presId="urn:microsoft.com/office/officeart/2005/8/layout/gear1"/>
    <dgm:cxn modelId="{7FFE09F0-E512-43E4-B8F4-BB5978DA2D11}" type="presOf" srcId="{90A8476E-00A3-4C59-AB32-DD1EB0B68D0C}" destId="{9528F967-3898-445C-AF7C-413D4CF336DA}" srcOrd="1" destOrd="0" presId="urn:microsoft.com/office/officeart/2005/8/layout/gear1"/>
    <dgm:cxn modelId="{4BCC619D-1691-4C0D-AEDE-6BADB822D98A}" srcId="{D892B862-C2E6-45E3-B2FD-EB287D3CB5E8}" destId="{3EE5800C-05DC-4534-9ADF-C369B5FB5B08}" srcOrd="1" destOrd="0" parTransId="{C6C1AB9B-AF31-47EC-8D6C-E3279080003A}" sibTransId="{9679CABD-9112-4E9B-9014-7E1CCBD545DC}"/>
    <dgm:cxn modelId="{B02D837A-5AF0-45FB-8635-3BAB331BE4E3}" type="presOf" srcId="{F1E64C87-99B2-43E3-8509-77AF7A5AE501}" destId="{C86E1112-5B03-4763-9A14-40DA0D188063}" srcOrd="3" destOrd="0" presId="urn:microsoft.com/office/officeart/2005/8/layout/gear1"/>
    <dgm:cxn modelId="{A589428D-A79A-41FF-97A9-341BA6E544E2}" type="presOf" srcId="{9679CABD-9112-4E9B-9014-7E1CCBD545DC}" destId="{36679735-50CE-4369-888F-FC834712AEE4}" srcOrd="0" destOrd="0" presId="urn:microsoft.com/office/officeart/2005/8/layout/gear1"/>
    <dgm:cxn modelId="{2603CE1F-89C9-4544-A1E9-24B852C87E64}" type="presOf" srcId="{3EE5800C-05DC-4534-9ADF-C369B5FB5B08}" destId="{0B53E2F9-22B3-45A5-B7EC-ED4A690D4E04}" srcOrd="2" destOrd="0" presId="urn:microsoft.com/office/officeart/2005/8/layout/gear1"/>
    <dgm:cxn modelId="{9180D6E7-6CAD-462C-A0E4-64BB425F0B15}" type="presOf" srcId="{3EE5800C-05DC-4534-9ADF-C369B5FB5B08}" destId="{99B5DB27-C4FA-43E7-8A05-F029687C45B4}" srcOrd="1" destOrd="0" presId="urn:microsoft.com/office/officeart/2005/8/layout/gear1"/>
    <dgm:cxn modelId="{DAEE6ACB-F686-4B4F-841F-6F59891B03D3}" type="presOf" srcId="{F1E64C87-99B2-43E3-8509-77AF7A5AE501}" destId="{2BF18456-D0F5-4854-8E3A-4F48835D4BC0}" srcOrd="2" destOrd="0" presId="urn:microsoft.com/office/officeart/2005/8/layout/gear1"/>
    <dgm:cxn modelId="{62B488B4-C768-4433-8F22-63778E774C13}" type="presOf" srcId="{90A8476E-00A3-4C59-AB32-DD1EB0B68D0C}" destId="{1C38B288-C3AC-4CFE-BE43-24C75039334D}" srcOrd="0" destOrd="0" presId="urn:microsoft.com/office/officeart/2005/8/layout/gear1"/>
    <dgm:cxn modelId="{105A2779-6C82-4C93-A1A6-24982F00DDF8}" type="presOf" srcId="{F1E64C87-99B2-43E3-8509-77AF7A5AE501}" destId="{E15ED7AC-825C-4346-BCBE-81D055F5B29B}" srcOrd="1" destOrd="0" presId="urn:microsoft.com/office/officeart/2005/8/layout/gear1"/>
    <dgm:cxn modelId="{9C2306BF-791D-4235-AAC1-966AD47D4C74}" type="presOf" srcId="{B46B28F6-07FE-49B1-A180-A944DBCEF433}" destId="{3A9F0701-914A-401B-B614-60F0718DC729}" srcOrd="0" destOrd="0" presId="urn:microsoft.com/office/officeart/2005/8/layout/gear1"/>
    <dgm:cxn modelId="{E011A841-2AA9-4A2F-B98C-6CCBA09A3991}" type="presOf" srcId="{F1E64C87-99B2-43E3-8509-77AF7A5AE501}" destId="{C97A039D-B049-416B-8FB6-183F2267CE52}" srcOrd="0" destOrd="0" presId="urn:microsoft.com/office/officeart/2005/8/layout/gear1"/>
    <dgm:cxn modelId="{F4F5A425-72FF-4010-AC96-619CBAC45ECE}" srcId="{D892B862-C2E6-45E3-B2FD-EB287D3CB5E8}" destId="{F1E64C87-99B2-43E3-8509-77AF7A5AE501}" srcOrd="2" destOrd="0" parTransId="{74E6379A-ACDC-467C-BAEA-860684306360}" sibTransId="{3DD8C5B1-D686-49F6-98E9-CE311BC4AD61}"/>
    <dgm:cxn modelId="{FF30539A-5FB7-481D-9D42-93C41C610D87}" type="presOf" srcId="{90A8476E-00A3-4C59-AB32-DD1EB0B68D0C}" destId="{1C9AA968-D581-49F1-84BF-9BDB7E1101DB}" srcOrd="2" destOrd="0" presId="urn:microsoft.com/office/officeart/2005/8/layout/gear1"/>
    <dgm:cxn modelId="{4AA7A3C8-AEE9-4ECE-9194-DA8F202A6C3A}" srcId="{D892B862-C2E6-45E3-B2FD-EB287D3CB5E8}" destId="{90A8476E-00A3-4C59-AB32-DD1EB0B68D0C}" srcOrd="0" destOrd="0" parTransId="{1766F715-6FB3-4552-AE1E-8194B9488334}" sibTransId="{B46B28F6-07FE-49B1-A180-A944DBCEF433}"/>
    <dgm:cxn modelId="{DC46716D-C8F7-4255-96EF-39729C24F395}" type="presOf" srcId="{D892B862-C2E6-45E3-B2FD-EB287D3CB5E8}" destId="{DA07DC13-CE9C-406A-BBE4-EE8388A7B9F1}" srcOrd="0" destOrd="0" presId="urn:microsoft.com/office/officeart/2005/8/layout/gear1"/>
    <dgm:cxn modelId="{73B97F29-DBC6-49E8-B186-39FDAD885D1C}" type="presParOf" srcId="{DA07DC13-CE9C-406A-BBE4-EE8388A7B9F1}" destId="{1C38B288-C3AC-4CFE-BE43-24C75039334D}" srcOrd="0" destOrd="0" presId="urn:microsoft.com/office/officeart/2005/8/layout/gear1"/>
    <dgm:cxn modelId="{4C8DE339-6E89-411B-B4D7-026F4FAF4DFB}" type="presParOf" srcId="{DA07DC13-CE9C-406A-BBE4-EE8388A7B9F1}" destId="{9528F967-3898-445C-AF7C-413D4CF336DA}" srcOrd="1" destOrd="0" presId="urn:microsoft.com/office/officeart/2005/8/layout/gear1"/>
    <dgm:cxn modelId="{973073A7-34A4-4577-A90A-165881332E87}" type="presParOf" srcId="{DA07DC13-CE9C-406A-BBE4-EE8388A7B9F1}" destId="{1C9AA968-D581-49F1-84BF-9BDB7E1101DB}" srcOrd="2" destOrd="0" presId="urn:microsoft.com/office/officeart/2005/8/layout/gear1"/>
    <dgm:cxn modelId="{EBA92AD1-CF47-413C-A42A-3CBBBA75CD79}" type="presParOf" srcId="{DA07DC13-CE9C-406A-BBE4-EE8388A7B9F1}" destId="{F5805027-10AE-401A-BEA7-394A3AE87AC0}" srcOrd="3" destOrd="0" presId="urn:microsoft.com/office/officeart/2005/8/layout/gear1"/>
    <dgm:cxn modelId="{2AB9E553-CCC8-4497-8734-3D01CFECE997}" type="presParOf" srcId="{DA07DC13-CE9C-406A-BBE4-EE8388A7B9F1}" destId="{99B5DB27-C4FA-43E7-8A05-F029687C45B4}" srcOrd="4" destOrd="0" presId="urn:microsoft.com/office/officeart/2005/8/layout/gear1"/>
    <dgm:cxn modelId="{3E3E5E41-9F67-4B04-98F7-A2FF0F5701A7}" type="presParOf" srcId="{DA07DC13-CE9C-406A-BBE4-EE8388A7B9F1}" destId="{0B53E2F9-22B3-45A5-B7EC-ED4A690D4E04}" srcOrd="5" destOrd="0" presId="urn:microsoft.com/office/officeart/2005/8/layout/gear1"/>
    <dgm:cxn modelId="{4969C06C-FBC8-47A3-B12E-6203910883CD}" type="presParOf" srcId="{DA07DC13-CE9C-406A-BBE4-EE8388A7B9F1}" destId="{C97A039D-B049-416B-8FB6-183F2267CE52}" srcOrd="6" destOrd="0" presId="urn:microsoft.com/office/officeart/2005/8/layout/gear1"/>
    <dgm:cxn modelId="{414DE353-6C51-4FF4-96A9-92819EE6F350}" type="presParOf" srcId="{DA07DC13-CE9C-406A-BBE4-EE8388A7B9F1}" destId="{E15ED7AC-825C-4346-BCBE-81D055F5B29B}" srcOrd="7" destOrd="0" presId="urn:microsoft.com/office/officeart/2005/8/layout/gear1"/>
    <dgm:cxn modelId="{9CE5117F-82C5-401F-AA07-E15CF54DE627}" type="presParOf" srcId="{DA07DC13-CE9C-406A-BBE4-EE8388A7B9F1}" destId="{2BF18456-D0F5-4854-8E3A-4F48835D4BC0}" srcOrd="8" destOrd="0" presId="urn:microsoft.com/office/officeart/2005/8/layout/gear1"/>
    <dgm:cxn modelId="{3564BF2D-80B4-4668-95E7-3F2D65EC491E}" type="presParOf" srcId="{DA07DC13-CE9C-406A-BBE4-EE8388A7B9F1}" destId="{C86E1112-5B03-4763-9A14-40DA0D188063}" srcOrd="9" destOrd="0" presId="urn:microsoft.com/office/officeart/2005/8/layout/gear1"/>
    <dgm:cxn modelId="{1A2AE619-5671-42E7-BFDC-C8186E2510A4}" type="presParOf" srcId="{DA07DC13-CE9C-406A-BBE4-EE8388A7B9F1}" destId="{3A9F0701-914A-401B-B614-60F0718DC729}" srcOrd="10" destOrd="0" presId="urn:microsoft.com/office/officeart/2005/8/layout/gear1"/>
    <dgm:cxn modelId="{859055DB-DAD3-42F8-BCE2-CD0CD1FA8E10}" type="presParOf" srcId="{DA07DC13-CE9C-406A-BBE4-EE8388A7B9F1}" destId="{36679735-50CE-4369-888F-FC834712AEE4}" srcOrd="11" destOrd="0" presId="urn:microsoft.com/office/officeart/2005/8/layout/gear1"/>
    <dgm:cxn modelId="{7F71BB9F-5BCF-45F6-991A-48299384F326}" type="presParOf" srcId="{DA07DC13-CE9C-406A-BBE4-EE8388A7B9F1}" destId="{138004F0-1403-4303-AF78-4AFD13008DB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BCC02-4DB7-46F7-9895-AA207B87D8C9}">
      <dsp:nvSpPr>
        <dsp:cNvPr id="0" name=""/>
        <dsp:cNvSpPr/>
      </dsp:nvSpPr>
      <dsp:spPr>
        <a:xfrm rot="5400000">
          <a:off x="6589693" y="-26617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Dominated by Synapse </a:t>
          </a:r>
          <a:r>
            <a:rPr lang="en-US" sz="2500" kern="1200" dirty="0" err="1"/>
            <a:t>Transconductors</a:t>
          </a:r>
          <a:endParaRPr lang="en-US" sz="2500" kern="1200" dirty="0"/>
        </a:p>
        <a:p>
          <a:pPr marL="228600" lvl="1" indent="-228600" algn="l" defTabSz="1111250" rtl="0">
            <a:lnSpc>
              <a:spcPct val="90000"/>
            </a:lnSpc>
            <a:spcBef>
              <a:spcPct val="0"/>
            </a:spcBef>
            <a:spcAft>
              <a:spcPct val="15000"/>
            </a:spcAft>
            <a:buChar char="••"/>
          </a:pPr>
          <a:r>
            <a:rPr lang="en-US" sz="2500" kern="1200" dirty="0"/>
            <a:t>Large number of Synapses</a:t>
          </a:r>
        </a:p>
      </dsp:txBody>
      <dsp:txXfrm rot="-5400000">
        <a:off x="3785616" y="197117"/>
        <a:ext cx="6675221" cy="1012303"/>
      </dsp:txXfrm>
    </dsp:sp>
    <dsp:sp modelId="{C9E79D2D-ED20-4A45-8F71-1C87E6207368}">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Power Consumption</a:t>
          </a:r>
        </a:p>
      </dsp:txBody>
      <dsp:txXfrm>
        <a:off x="68454" y="70578"/>
        <a:ext cx="3648708" cy="1265378"/>
      </dsp:txXfrm>
    </dsp:sp>
    <dsp:sp modelId="{8E1CA471-4BFD-4FA3-828D-1F423C394E8A}">
      <dsp:nvSpPr>
        <dsp:cNvPr id="0" name=""/>
        <dsp:cNvSpPr/>
      </dsp:nvSpPr>
      <dsp:spPr>
        <a:xfrm rot="5400000">
          <a:off x="6589693" y="-11893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Synapse </a:t>
          </a:r>
          <a:r>
            <a:rPr lang="en-US" sz="2500" kern="1200" dirty="0" err="1"/>
            <a:t>Transconductance</a:t>
          </a:r>
          <a:r>
            <a:rPr lang="en-US" sz="2500" kern="1200" dirty="0"/>
            <a:t> needs to be tunable</a:t>
          </a:r>
        </a:p>
        <a:p>
          <a:pPr marL="228600" lvl="1" indent="-228600" algn="l" defTabSz="1111250">
            <a:lnSpc>
              <a:spcPct val="90000"/>
            </a:lnSpc>
            <a:spcBef>
              <a:spcPct val="0"/>
            </a:spcBef>
            <a:spcAft>
              <a:spcPct val="15000"/>
            </a:spcAft>
            <a:buChar char="••"/>
          </a:pPr>
          <a:r>
            <a:rPr lang="en-US" sz="2500" kern="1200" dirty="0"/>
            <a:t>Synapses must be well matched</a:t>
          </a:r>
        </a:p>
      </dsp:txBody>
      <dsp:txXfrm rot="-5400000">
        <a:off x="3785616" y="1669517"/>
        <a:ext cx="6675221" cy="1012303"/>
      </dsp:txXfrm>
    </dsp:sp>
    <dsp:sp modelId="{4DF10095-2305-4815-AF26-6526B7CE6A91}">
      <dsp:nvSpPr>
        <dsp:cNvPr id="0" name=""/>
        <dsp:cNvSpPr/>
      </dsp:nvSpPr>
      <dsp:spPr>
        <a:xfrm>
          <a:off x="0" y="1474525"/>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a:t>Matching and Tuning Requirements</a:t>
          </a:r>
        </a:p>
      </dsp:txBody>
      <dsp:txXfrm>
        <a:off x="68454" y="1542979"/>
        <a:ext cx="3648708" cy="1265378"/>
      </dsp:txXfrm>
    </dsp:sp>
    <dsp:sp modelId="{6F3C634E-9B68-4AF2-8822-A53118704A89}">
      <dsp:nvSpPr>
        <dsp:cNvPr id="0" name=""/>
        <dsp:cNvSpPr/>
      </dsp:nvSpPr>
      <dsp:spPr>
        <a:xfrm rot="5400000">
          <a:off x="6589693" y="283077"/>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Neuron C &gt;&gt; </a:t>
          </a:r>
          <a:r>
            <a:rPr lang="en-US" sz="2500" kern="1200" dirty="0" err="1"/>
            <a:t>Parasitics</a:t>
          </a:r>
          <a:r>
            <a:rPr lang="en-US" sz="2500" kern="1200" dirty="0"/>
            <a:t> for Robustness</a:t>
          </a:r>
        </a:p>
        <a:p>
          <a:pPr marL="228600" lvl="1" indent="-228600" algn="l" defTabSz="1111250">
            <a:lnSpc>
              <a:spcPct val="90000"/>
            </a:lnSpc>
            <a:spcBef>
              <a:spcPct val="0"/>
            </a:spcBef>
            <a:spcAft>
              <a:spcPct val="15000"/>
            </a:spcAft>
            <a:buChar char="••"/>
          </a:pPr>
          <a:r>
            <a:rPr lang="en-US" sz="2500" kern="1200" dirty="0"/>
            <a:t>Lower RC means more power consumption</a:t>
          </a:r>
        </a:p>
      </dsp:txBody>
      <dsp:txXfrm rot="-5400000">
        <a:off x="3785616" y="3141918"/>
        <a:ext cx="6675221" cy="1012303"/>
      </dsp:txXfrm>
    </dsp:sp>
    <dsp:sp modelId="{512848AB-196C-4E75-BE03-1BC52028F125}">
      <dsp:nvSpPr>
        <dsp:cNvPr id="0" name=""/>
        <dsp:cNvSpPr/>
      </dsp:nvSpPr>
      <dsp:spPr>
        <a:xfrm>
          <a:off x="0" y="2946926"/>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Speed Limitations</a:t>
          </a:r>
        </a:p>
      </dsp:txBody>
      <dsp:txXfrm>
        <a:off x="68454" y="3015380"/>
        <a:ext cx="3648708" cy="126537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1719377" y="1403741"/>
          <a:ext cx="1784216" cy="1543419"/>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Architecture</a:t>
          </a:r>
        </a:p>
      </dsp:txBody>
      <dsp:txXfrm>
        <a:off x="2015047" y="1659507"/>
        <a:ext cx="1192876" cy="1031887"/>
      </dsp:txXfrm>
    </dsp:sp>
    <dsp:sp modelId="{0F14C6DA-5A6D-4562-8087-A3DF565ED7A7}">
      <dsp:nvSpPr>
        <dsp:cNvPr id="0" name=""/>
        <dsp:cNvSpPr/>
      </dsp:nvSpPr>
      <dsp:spPr>
        <a:xfrm>
          <a:off x="2836640" y="665319"/>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1883729" y="0"/>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Quantum</a:t>
          </a:r>
        </a:p>
      </dsp:txBody>
      <dsp:txXfrm>
        <a:off x="2126039" y="209626"/>
        <a:ext cx="977532" cy="845681"/>
      </dsp:txXfrm>
    </dsp:sp>
    <dsp:sp modelId="{7B6A81A6-AB84-42FF-9F4E-B9045CEF97B6}">
      <dsp:nvSpPr>
        <dsp:cNvPr id="0" name=""/>
        <dsp:cNvSpPr/>
      </dsp:nvSpPr>
      <dsp:spPr>
        <a:xfrm>
          <a:off x="3622293" y="174967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224693" y="778019"/>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Neuromorphic</a:t>
          </a:r>
        </a:p>
      </dsp:txBody>
      <dsp:txXfrm>
        <a:off x="3467003" y="987645"/>
        <a:ext cx="977532" cy="845681"/>
      </dsp:txXfrm>
    </dsp:sp>
    <dsp:sp modelId="{2A6B6C84-0E49-438B-B628-BADDC60E8740}">
      <dsp:nvSpPr>
        <dsp:cNvPr id="0" name=""/>
        <dsp:cNvSpPr/>
      </dsp:nvSpPr>
      <dsp:spPr>
        <a:xfrm>
          <a:off x="3076527" y="2973704"/>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86C49-1AEE-45B0-B69C-F4A1D1EDC7C0}">
      <dsp:nvSpPr>
        <dsp:cNvPr id="0" name=""/>
        <dsp:cNvSpPr/>
      </dsp:nvSpPr>
      <dsp:spPr>
        <a:xfrm>
          <a:off x="3224693" y="230751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Information Processing</a:t>
          </a:r>
        </a:p>
      </dsp:txBody>
      <dsp:txXfrm>
        <a:off x="3467003" y="2517140"/>
        <a:ext cx="977532" cy="845681"/>
      </dsp:txXfrm>
    </dsp:sp>
    <dsp:sp modelId="{8294F0A5-D5B4-4CC5-AF2E-32BE5BA515FD}">
      <dsp:nvSpPr>
        <dsp:cNvPr id="0" name=""/>
        <dsp:cNvSpPr/>
      </dsp:nvSpPr>
      <dsp:spPr>
        <a:xfrm>
          <a:off x="1722697" y="310076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1EF45-5916-462B-BCD8-1BE6AB3EBB4F}">
      <dsp:nvSpPr>
        <dsp:cNvPr id="0" name=""/>
        <dsp:cNvSpPr/>
      </dsp:nvSpPr>
      <dsp:spPr>
        <a:xfrm>
          <a:off x="1883729" y="308640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Stochastic Computing</a:t>
          </a:r>
        </a:p>
      </dsp:txBody>
      <dsp:txXfrm>
        <a:off x="2126039" y="3296030"/>
        <a:ext cx="977532" cy="845681"/>
      </dsp:txXfrm>
    </dsp:sp>
    <dsp:sp modelId="{953FE200-59BF-4493-B580-BF7845EF7E19}">
      <dsp:nvSpPr>
        <dsp:cNvPr id="0" name=""/>
        <dsp:cNvSpPr/>
      </dsp:nvSpPr>
      <dsp:spPr>
        <a:xfrm>
          <a:off x="924179" y="2016845"/>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6949E-F2F1-4037-B428-DED3FD8EFAF9}">
      <dsp:nvSpPr>
        <dsp:cNvPr id="0" name=""/>
        <dsp:cNvSpPr/>
      </dsp:nvSpPr>
      <dsp:spPr>
        <a:xfrm>
          <a:off x="536540" y="230838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Device-Aware Synthesizers</a:t>
          </a:r>
        </a:p>
      </dsp:txBody>
      <dsp:txXfrm>
        <a:off x="778850" y="2518010"/>
        <a:ext cx="977532" cy="845681"/>
      </dsp:txXfrm>
    </dsp:sp>
    <dsp:sp modelId="{19AB1303-D1D0-4695-890D-40670185C7BC}">
      <dsp:nvSpPr>
        <dsp:cNvPr id="0" name=""/>
        <dsp:cNvSpPr/>
      </dsp:nvSpPr>
      <dsp:spPr>
        <a:xfrm>
          <a:off x="536540" y="776278"/>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Error-Prone Computing</a:t>
          </a:r>
        </a:p>
      </dsp:txBody>
      <dsp:txXfrm>
        <a:off x="778850" y="985904"/>
        <a:ext cx="977532" cy="84568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2069651" y="1403741"/>
          <a:ext cx="1784216" cy="154341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Device</a:t>
          </a:r>
        </a:p>
      </dsp:txBody>
      <dsp:txXfrm>
        <a:off x="2365321" y="1659507"/>
        <a:ext cx="1192876" cy="1031887"/>
      </dsp:txXfrm>
    </dsp:sp>
    <dsp:sp modelId="{0F14C6DA-5A6D-4562-8087-A3DF565ED7A7}">
      <dsp:nvSpPr>
        <dsp:cNvPr id="0" name=""/>
        <dsp:cNvSpPr/>
      </dsp:nvSpPr>
      <dsp:spPr>
        <a:xfrm>
          <a:off x="3186914" y="665319"/>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2234003" y="0"/>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2D FET</a:t>
          </a:r>
        </a:p>
      </dsp:txBody>
      <dsp:txXfrm>
        <a:off x="2476313" y="209626"/>
        <a:ext cx="977532" cy="845681"/>
      </dsp:txXfrm>
    </dsp:sp>
    <dsp:sp modelId="{88F59B81-9EC2-4A7A-864A-D7D9F78B87DF}">
      <dsp:nvSpPr>
        <dsp:cNvPr id="0" name=""/>
        <dsp:cNvSpPr/>
      </dsp:nvSpPr>
      <dsp:spPr>
        <a:xfrm>
          <a:off x="3972567" y="174967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574967" y="778019"/>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CNT</a:t>
          </a:r>
        </a:p>
      </dsp:txBody>
      <dsp:txXfrm>
        <a:off x="3817277" y="987645"/>
        <a:ext cx="977532" cy="845681"/>
      </dsp:txXfrm>
    </dsp:sp>
    <dsp:sp modelId="{7B6A81A6-AB84-42FF-9F4E-B9045CEF97B6}">
      <dsp:nvSpPr>
        <dsp:cNvPr id="0" name=""/>
        <dsp:cNvSpPr/>
      </dsp:nvSpPr>
      <dsp:spPr>
        <a:xfrm>
          <a:off x="3426801" y="2973704"/>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3831B-D6A3-4C7C-B055-50929E9E5861}">
      <dsp:nvSpPr>
        <dsp:cNvPr id="0" name=""/>
        <dsp:cNvSpPr/>
      </dsp:nvSpPr>
      <dsp:spPr>
        <a:xfrm>
          <a:off x="3574967" y="230751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err="1"/>
            <a:t>GpnJ</a:t>
          </a:r>
          <a:endParaRPr lang="en-US" sz="1700" b="1" kern="1200" dirty="0"/>
        </a:p>
      </dsp:txBody>
      <dsp:txXfrm>
        <a:off x="3817277" y="2517140"/>
        <a:ext cx="977532" cy="845681"/>
      </dsp:txXfrm>
    </dsp:sp>
    <dsp:sp modelId="{32A858A4-A549-42CE-B6CD-6490B053971F}">
      <dsp:nvSpPr>
        <dsp:cNvPr id="0" name=""/>
        <dsp:cNvSpPr/>
      </dsp:nvSpPr>
      <dsp:spPr>
        <a:xfrm>
          <a:off x="2072971" y="310076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AD56C-2740-4D6A-AFF6-1B711119AE26}">
      <dsp:nvSpPr>
        <dsp:cNvPr id="0" name=""/>
        <dsp:cNvSpPr/>
      </dsp:nvSpPr>
      <dsp:spPr>
        <a:xfrm>
          <a:off x="2234003" y="308640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Tunnel FET</a:t>
          </a:r>
        </a:p>
      </dsp:txBody>
      <dsp:txXfrm>
        <a:off x="2476313" y="3296030"/>
        <a:ext cx="977532" cy="845681"/>
      </dsp:txXfrm>
    </dsp:sp>
    <dsp:sp modelId="{5DA406C5-F7DC-45C8-A11C-94CF01F7844D}">
      <dsp:nvSpPr>
        <dsp:cNvPr id="0" name=""/>
        <dsp:cNvSpPr/>
      </dsp:nvSpPr>
      <dsp:spPr>
        <a:xfrm>
          <a:off x="1274453" y="2016845"/>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82DDF-A502-4AA2-845B-2A3735855274}">
      <dsp:nvSpPr>
        <dsp:cNvPr id="0" name=""/>
        <dsp:cNvSpPr/>
      </dsp:nvSpPr>
      <dsp:spPr>
        <a:xfrm>
          <a:off x="886814" y="230838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Spintronic</a:t>
          </a:r>
        </a:p>
      </dsp:txBody>
      <dsp:txXfrm>
        <a:off x="1129124" y="2518010"/>
        <a:ext cx="977532" cy="845681"/>
      </dsp:txXfrm>
    </dsp:sp>
    <dsp:sp modelId="{310F4C49-54D5-4D3E-B738-862679A3814D}">
      <dsp:nvSpPr>
        <dsp:cNvPr id="0" name=""/>
        <dsp:cNvSpPr/>
      </dsp:nvSpPr>
      <dsp:spPr>
        <a:xfrm>
          <a:off x="886814" y="776278"/>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Magnetic</a:t>
          </a:r>
        </a:p>
      </dsp:txBody>
      <dsp:txXfrm>
        <a:off x="1129124" y="985904"/>
        <a:ext cx="977532" cy="8456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7EFD8-E111-4557-8A4A-9951D5A97D09}">
      <dsp:nvSpPr>
        <dsp:cNvPr id="0" name=""/>
        <dsp:cNvSpPr/>
      </dsp:nvSpPr>
      <dsp:spPr>
        <a:xfrm>
          <a:off x="373343" y="0"/>
          <a:ext cx="4351338" cy="435133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System Architecture</a:t>
          </a:r>
        </a:p>
      </dsp:txBody>
      <dsp:txXfrm>
        <a:off x="1940695" y="217566"/>
        <a:ext cx="1216634" cy="652700"/>
      </dsp:txXfrm>
    </dsp:sp>
    <dsp:sp modelId="{DC17DF53-40A1-4F3E-9DD1-AC0C773DBC3D}">
      <dsp:nvSpPr>
        <dsp:cNvPr id="0" name=""/>
        <dsp:cNvSpPr/>
      </dsp:nvSpPr>
      <dsp:spPr>
        <a:xfrm>
          <a:off x="808477" y="870267"/>
          <a:ext cx="3481070" cy="348107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Module</a:t>
          </a:r>
        </a:p>
      </dsp:txBody>
      <dsp:txXfrm>
        <a:off x="1940695" y="1079131"/>
        <a:ext cx="1216634" cy="626592"/>
      </dsp:txXfrm>
    </dsp:sp>
    <dsp:sp modelId="{831258B2-7187-479E-AB20-F85A6BFD8BCB}">
      <dsp:nvSpPr>
        <dsp:cNvPr id="0" name=""/>
        <dsp:cNvSpPr/>
      </dsp:nvSpPr>
      <dsp:spPr>
        <a:xfrm>
          <a:off x="1243611" y="1740535"/>
          <a:ext cx="2610802" cy="2610802"/>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Gate/Circuit</a:t>
          </a:r>
        </a:p>
      </dsp:txBody>
      <dsp:txXfrm>
        <a:off x="1940695" y="1936345"/>
        <a:ext cx="1216634" cy="587430"/>
      </dsp:txXfrm>
    </dsp:sp>
    <dsp:sp modelId="{A4C2D0C9-8BE4-444B-B4CD-289D06100A64}">
      <dsp:nvSpPr>
        <dsp:cNvPr id="0" name=""/>
        <dsp:cNvSpPr/>
      </dsp:nvSpPr>
      <dsp:spPr>
        <a:xfrm>
          <a:off x="1678745" y="2610802"/>
          <a:ext cx="1740535" cy="174053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Device</a:t>
          </a:r>
        </a:p>
      </dsp:txBody>
      <dsp:txXfrm>
        <a:off x="1933640" y="3045936"/>
        <a:ext cx="1230744" cy="87026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8B288-C3AC-4CFE-BE43-24C75039334D}">
      <dsp:nvSpPr>
        <dsp:cNvPr id="0" name=""/>
        <dsp:cNvSpPr/>
      </dsp:nvSpPr>
      <dsp:spPr>
        <a:xfrm>
          <a:off x="2221069" y="2288684"/>
          <a:ext cx="2229624" cy="2229624"/>
        </a:xfrm>
        <a:prstGeom prst="gear9">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System</a:t>
          </a:r>
        </a:p>
      </dsp:txBody>
      <dsp:txXfrm>
        <a:off x="2669323" y="2810963"/>
        <a:ext cx="1333116" cy="1146073"/>
      </dsp:txXfrm>
    </dsp:sp>
    <dsp:sp modelId="{F5805027-10AE-401A-BEA7-394A3AE87AC0}">
      <dsp:nvSpPr>
        <dsp:cNvPr id="0" name=""/>
        <dsp:cNvSpPr/>
      </dsp:nvSpPr>
      <dsp:spPr>
        <a:xfrm>
          <a:off x="788495" y="1536743"/>
          <a:ext cx="1830950" cy="1830950"/>
        </a:xfrm>
        <a:prstGeom prst="gear6">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Circuit</a:t>
          </a:r>
        </a:p>
      </dsp:txBody>
      <dsp:txXfrm>
        <a:off x="1249442" y="2000476"/>
        <a:ext cx="909056" cy="903484"/>
      </dsp:txXfrm>
    </dsp:sp>
    <dsp:sp modelId="{C97A039D-B049-416B-8FB6-183F2267CE52}">
      <dsp:nvSpPr>
        <dsp:cNvPr id="0" name=""/>
        <dsp:cNvSpPr/>
      </dsp:nvSpPr>
      <dsp:spPr>
        <a:xfrm rot="20700000">
          <a:off x="1814015" y="273574"/>
          <a:ext cx="1793958" cy="1793958"/>
        </a:xfrm>
        <a:prstGeom prst="gear6">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Device</a:t>
          </a:r>
        </a:p>
      </dsp:txBody>
      <dsp:txXfrm rot="-20700000">
        <a:off x="2207482" y="667042"/>
        <a:ext cx="1007022" cy="1007022"/>
      </dsp:txXfrm>
    </dsp:sp>
    <dsp:sp modelId="{3A9F0701-914A-401B-B614-60F0718DC729}">
      <dsp:nvSpPr>
        <dsp:cNvPr id="0" name=""/>
        <dsp:cNvSpPr/>
      </dsp:nvSpPr>
      <dsp:spPr>
        <a:xfrm>
          <a:off x="2066572" y="2003787"/>
          <a:ext cx="2806129" cy="2728661"/>
        </a:xfrm>
        <a:prstGeom prst="circularArrow">
          <a:avLst>
            <a:gd name="adj1" fmla="val 4687"/>
            <a:gd name="adj2" fmla="val 299029"/>
            <a:gd name="adj3" fmla="val 2524625"/>
            <a:gd name="adj4" fmla="val 1584317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79735-50CE-4369-888F-FC834712AEE4}">
      <dsp:nvSpPr>
        <dsp:cNvPr id="0" name=""/>
        <dsp:cNvSpPr/>
      </dsp:nvSpPr>
      <dsp:spPr>
        <a:xfrm>
          <a:off x="464237" y="1129979"/>
          <a:ext cx="2341328" cy="2341328"/>
        </a:xfrm>
        <a:prstGeom prst="leftCircularArrow">
          <a:avLst>
            <a:gd name="adj1" fmla="val 6452"/>
            <a:gd name="adj2" fmla="val 429999"/>
            <a:gd name="adj3" fmla="val 10489124"/>
            <a:gd name="adj4" fmla="val 14837806"/>
            <a:gd name="adj5" fmla="val 7527"/>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138004F0-1403-4303-AF78-4AFD13008DB3}">
      <dsp:nvSpPr>
        <dsp:cNvPr id="0" name=""/>
        <dsp:cNvSpPr/>
      </dsp:nvSpPr>
      <dsp:spPr>
        <a:xfrm>
          <a:off x="1399054" y="-121013"/>
          <a:ext cx="2524423" cy="2524423"/>
        </a:xfrm>
        <a:prstGeom prst="circularArrow">
          <a:avLst>
            <a:gd name="adj1" fmla="val 5984"/>
            <a:gd name="adj2" fmla="val 394124"/>
            <a:gd name="adj3" fmla="val 13313824"/>
            <a:gd name="adj4" fmla="val 10508221"/>
            <a:gd name="adj5" fmla="val 6981"/>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65BD9-4DF3-4567-9417-0B87EFFC1B93}" type="datetimeFigureOut">
              <a:rPr lang="en-US" smtClean="0"/>
              <a:t>8/24/2017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89144-4664-4E5F-BA33-4ADB702B3213}" type="slidenum">
              <a:rPr lang="en-US" smtClean="0"/>
              <a:t>‹#›</a:t>
            </a:fld>
            <a:endParaRPr lang="en-US"/>
          </a:p>
        </p:txBody>
      </p:sp>
    </p:spTree>
    <p:extLst>
      <p:ext uri="{BB962C8B-B14F-4D97-AF65-F5344CB8AC3E}">
        <p14:creationId xmlns:p14="http://schemas.microsoft.com/office/powerpoint/2010/main" val="86224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r>
              <a:rPr lang="en-US" baseline="0" dirty="0"/>
              <a:t> everyone. Mention name and Advisor. Welcome to my PhD Defense.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a:t>
            </a:fld>
            <a:endParaRPr lang="en-US"/>
          </a:p>
        </p:txBody>
      </p:sp>
    </p:spTree>
    <p:extLst>
      <p:ext uri="{BB962C8B-B14F-4D97-AF65-F5344CB8AC3E}">
        <p14:creationId xmlns:p14="http://schemas.microsoft.com/office/powerpoint/2010/main" val="1323132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unique electronic properties</a:t>
            </a:r>
            <a:r>
              <a:rPr lang="en-US" baseline="0" dirty="0"/>
              <a:t> of graphene make it very attractive when considering beyond-CMOS integration. In addition, the maturity and relative ease of fabrication wafer-scale graphene using CVD and its CMOS compatibility, make it a natural choice for wafer-scale beyond-CMOS integration.</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10</a:t>
            </a:fld>
            <a:endParaRPr lang="en-US"/>
          </a:p>
        </p:txBody>
      </p:sp>
    </p:spTree>
    <p:extLst>
      <p:ext uri="{BB962C8B-B14F-4D97-AF65-F5344CB8AC3E}">
        <p14:creationId xmlns:p14="http://schemas.microsoft.com/office/powerpoint/2010/main" val="390265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In</a:t>
            </a:r>
            <a:r>
              <a:rPr lang="en-US" baseline="0" dirty="0"/>
              <a:t> what follows, we describe the use of graphene in a non-transistor-centric approach for different applications. We will present the use of graphene to build all-graphene neuromorphic or brain-like computers, discussing a new area-efficient architecture for brain-like computing that can be implemented using graphene. </a:t>
            </a:r>
          </a:p>
          <a:p>
            <a:pPr rtl="0"/>
            <a:endParaRPr lang="en-US" baseline="0" dirty="0"/>
          </a:p>
          <a:p>
            <a:pPr rtl="0"/>
            <a:r>
              <a:rPr lang="en-US" baseline="0" dirty="0"/>
              <a:t>We then preset the design of a low-loss diode using graphene, for the realization of mux-based logic families and low-loss energy scavenging elements. We show how the photon-like behavior of charge carriers in graphene can be harnessed to create asymmetrical conduction. </a:t>
            </a:r>
          </a:p>
          <a:p>
            <a:pPr rtl="0"/>
            <a:endParaRPr lang="en-US" baseline="0" dirty="0"/>
          </a:p>
          <a:p>
            <a:pPr rtl="0"/>
            <a:r>
              <a:rPr lang="en-US" baseline="0" dirty="0"/>
              <a:t>We then investigate the limits of scaling CVD graphene interconnects by studying the coupling between graphene ribbons operating in the diffusive-transport regime, showing that graphene interconnects are deeply scalable without.</a:t>
            </a:r>
          </a:p>
          <a:p>
            <a:pPr rtl="0"/>
            <a:endParaRPr lang="en-US" baseline="0"/>
          </a:p>
          <a:p>
            <a:pPr rtl="0"/>
            <a:r>
              <a:rPr lang="en-US" baseline="0"/>
              <a:t> </a:t>
            </a:r>
            <a:r>
              <a:rPr lang="en-US" baseline="0" dirty="0"/>
              <a:t>We conclude by a discussion of the current technological limitations and information we have gathered when fabricating graphene devices, shedding light on some very interesting properties of graphene.</a:t>
            </a:r>
          </a:p>
        </p:txBody>
      </p:sp>
      <p:sp>
        <p:nvSpPr>
          <p:cNvPr id="4" name="Slide Number Placeholder 3"/>
          <p:cNvSpPr>
            <a:spLocks noGrp="1"/>
          </p:cNvSpPr>
          <p:nvPr>
            <p:ph type="sldNum" sz="quarter" idx="10"/>
          </p:nvPr>
        </p:nvSpPr>
        <p:spPr/>
        <p:txBody>
          <a:bodyPr/>
          <a:lstStyle/>
          <a:p>
            <a:fld id="{44C89144-4664-4E5F-BA33-4ADB702B3213}" type="slidenum">
              <a:rPr lang="en-US" smtClean="0"/>
              <a:t>11</a:t>
            </a:fld>
            <a:endParaRPr lang="en-US"/>
          </a:p>
        </p:txBody>
      </p:sp>
    </p:spTree>
    <p:extLst>
      <p:ext uri="{BB962C8B-B14F-4D97-AF65-F5344CB8AC3E}">
        <p14:creationId xmlns:p14="http://schemas.microsoft.com/office/powerpoint/2010/main" val="103093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13</a:t>
            </a:fld>
            <a:endParaRPr lang="en-US"/>
          </a:p>
        </p:txBody>
      </p:sp>
    </p:spTree>
    <p:extLst>
      <p:ext uri="{BB962C8B-B14F-4D97-AF65-F5344CB8AC3E}">
        <p14:creationId xmlns:p14="http://schemas.microsoft.com/office/powerpoint/2010/main" val="337379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29</a:t>
            </a:fld>
            <a:endParaRPr lang="en-US"/>
          </a:p>
        </p:txBody>
      </p:sp>
    </p:spTree>
    <p:extLst>
      <p:ext uri="{BB962C8B-B14F-4D97-AF65-F5344CB8AC3E}">
        <p14:creationId xmlns:p14="http://schemas.microsoft.com/office/powerpoint/2010/main" val="2817149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Left/Right</a:t>
            </a:r>
            <a:r>
              <a:rPr lang="en-US" baseline="0" dirty="0"/>
              <a:t> on the scale is more intuitive in the discussion over graphs.</a:t>
            </a:r>
          </a:p>
          <a:p>
            <a:endParaRPr lang="en-US" baseline="0" dirty="0"/>
          </a:p>
          <a:p>
            <a:r>
              <a:rPr lang="en-US" baseline="0" dirty="0"/>
              <a:t>Mention the 2D shift being an overtone of the breathing mode increasing the wavelength and hence causing red shift</a:t>
            </a:r>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62</a:t>
            </a:fld>
            <a:endParaRPr lang="en-US"/>
          </a:p>
        </p:txBody>
      </p:sp>
    </p:spTree>
    <p:extLst>
      <p:ext uri="{BB962C8B-B14F-4D97-AF65-F5344CB8AC3E}">
        <p14:creationId xmlns:p14="http://schemas.microsoft.com/office/powerpoint/2010/main" val="3767517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66</a:t>
            </a:fld>
            <a:endParaRPr lang="en-US"/>
          </a:p>
        </p:txBody>
      </p:sp>
    </p:spTree>
    <p:extLst>
      <p:ext uri="{BB962C8B-B14F-4D97-AF65-F5344CB8AC3E}">
        <p14:creationId xmlns:p14="http://schemas.microsoft.com/office/powerpoint/2010/main" val="1233182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67</a:t>
            </a:fld>
            <a:endParaRPr lang="en-US"/>
          </a:p>
        </p:txBody>
      </p:sp>
    </p:spTree>
    <p:extLst>
      <p:ext uri="{BB962C8B-B14F-4D97-AF65-F5344CB8AC3E}">
        <p14:creationId xmlns:p14="http://schemas.microsoft.com/office/powerpoint/2010/main" val="1751085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Since</a:t>
            </a:r>
            <a:r>
              <a:rPr lang="en-US" baseline="0" dirty="0"/>
              <a:t> its early days, </a:t>
            </a:r>
            <a:r>
              <a:rPr lang="en-US" dirty="0"/>
              <a:t>the semiconductor industry’s economics relied on reducing the cost per function on chip,</a:t>
            </a:r>
            <a:r>
              <a:rPr lang="en-US" baseline="0" dirty="0"/>
              <a:t> while fixing the cost per unit chip area, reducing the overall cost per function and allowing the integration of more functions for the same cost. This methodology paved the way for the versatile use of electronic components and moving them from a nice, high-end, low-volume market to high-volume consumer electronics. Historically, the reduction in cost per function was done by using clever circuit techniques and reducing the size of electronic components (scaling), which is what we know now as Moore’s law. The scaling trend is what we call now More Moore.</a:t>
            </a:r>
          </a:p>
          <a:p>
            <a:pPr rtl="0"/>
            <a:endParaRPr lang="en-US" baseline="0" dirty="0"/>
          </a:p>
          <a:p>
            <a:pPr rtl="0"/>
            <a:r>
              <a:rPr lang="en-US" baseline="0" dirty="0"/>
              <a:t>As the economic revenues of scaling started to wind down due to the increasing cost of new manufacturing tools, masks and the adverse impact of scaling on device performance, new techniques have been proposed to get over the scaling obstacles. In that sense, two more techniques were proposed to continue the reduction of cost per chip-integrated function: More-than-Moore and Beyond-CMOS.</a:t>
            </a:r>
          </a:p>
          <a:p>
            <a:pPr rtl="0"/>
            <a:endParaRPr lang="en-US" baseline="0" dirty="0"/>
          </a:p>
          <a:p>
            <a:pPr rtl="0"/>
            <a:r>
              <a:rPr lang="en-US" baseline="0" dirty="0"/>
              <a:t>Moore-than-Moore focuses on the integration of more circuit components on-chip, such as Analog circuits, Sensors and MEMS. Beyond-CMOS focuses on the integration of new materials with Silicon, the current workhorse material of the electronics industry, such as </a:t>
            </a:r>
            <a:r>
              <a:rPr lang="en-US" baseline="0" dirty="0" err="1"/>
              <a:t>SiGe</a:t>
            </a:r>
            <a:r>
              <a:rPr lang="en-US" baseline="0" dirty="0"/>
              <a:t>, III-V Semiconductors and 2D materials. In this work, we focus on the use of graphene with Silicon, or in other words, using graphene for beyond-CMOS heterogeneous integration,.  </a:t>
            </a:r>
          </a:p>
        </p:txBody>
      </p:sp>
      <p:sp>
        <p:nvSpPr>
          <p:cNvPr id="4" name="Slide Number Placeholder 3"/>
          <p:cNvSpPr>
            <a:spLocks noGrp="1"/>
          </p:cNvSpPr>
          <p:nvPr>
            <p:ph type="sldNum" sz="quarter" idx="10"/>
          </p:nvPr>
        </p:nvSpPr>
        <p:spPr/>
        <p:txBody>
          <a:bodyPr/>
          <a:lstStyle/>
          <a:p>
            <a:fld id="{44C89144-4664-4E5F-BA33-4ADB702B3213}" type="slidenum">
              <a:rPr lang="en-US" smtClean="0"/>
              <a:t>2</a:t>
            </a:fld>
            <a:endParaRPr lang="en-US"/>
          </a:p>
        </p:txBody>
      </p:sp>
    </p:spTree>
    <p:extLst>
      <p:ext uri="{BB962C8B-B14F-4D97-AF65-F5344CB8AC3E}">
        <p14:creationId xmlns:p14="http://schemas.microsoft.com/office/powerpoint/2010/main" val="3084411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all these trends</a:t>
            </a:r>
            <a:r>
              <a:rPr lang="en-US" baseline="0" dirty="0"/>
              <a:t> can be found in the work published recently. The figure on the left shows the integration of inductors and capacitors on chip (Moore-than-More), with graphene channel transistors (beyond-CMOS), demonstrating the first functional graphene radio. </a:t>
            </a:r>
          </a:p>
          <a:p>
            <a:endParaRPr lang="en-US" baseline="0" dirty="0"/>
          </a:p>
          <a:p>
            <a:r>
              <a:rPr lang="en-US" baseline="0" dirty="0"/>
              <a:t>An example on More-Moore, is the 5 nm, GAA Silicon Nanoribbon transistors, which uses silicon nanoribbons surrounded by gates from all the directions to enable the fabrication of deeply scaled silicon transistors down to 5 nm.</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a:t>
            </a:fld>
            <a:endParaRPr lang="en-US"/>
          </a:p>
        </p:txBody>
      </p:sp>
    </p:spTree>
    <p:extLst>
      <p:ext uri="{BB962C8B-B14F-4D97-AF65-F5344CB8AC3E}">
        <p14:creationId xmlns:p14="http://schemas.microsoft.com/office/powerpoint/2010/main" val="2196077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An</a:t>
            </a:r>
            <a:r>
              <a:rPr lang="en-US" baseline="0" dirty="0"/>
              <a:t> aspect that people usually overlook when discussing scaling is the impact of clever circuit architectures and techniques in reducing the overall cost per function. Now, people have been looking back at that, investigating the different architecture-circuit-device co-optimization and design, to enable the integration of more area and power efficient functions, allowing us to reduce the overall cost and power-budget per function; an aspect crucial in today’s mobile and IOT-focused market.</a:t>
            </a:r>
          </a:p>
          <a:p>
            <a:pPr rtl="0"/>
            <a:r>
              <a:rPr lang="en-US" baseline="0" dirty="0"/>
              <a:t>An example of the new architecture trends is the use of brain-inspired or neuromorphic computing, quantum computing and error-prone computing to name a few.</a:t>
            </a:r>
          </a:p>
          <a:p>
            <a:pPr rtl="0"/>
            <a:r>
              <a:rPr lang="en-US" baseline="0" dirty="0"/>
              <a:t>In addition, new device architectures as 2D FETs, Tunnel FET and magnetic logic circuits are investigated as alternatives and additions to CMOS to allow further reduction in cost per function. However, these new design paradigms have been living in vacuum, without much collaboration, which has been the essence in top-down and bottom-up design approaches, that allow different levels of design abstraction to work independently.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a:t>
            </a:fld>
            <a:endParaRPr lang="en-US"/>
          </a:p>
        </p:txBody>
      </p:sp>
    </p:spTree>
    <p:extLst>
      <p:ext uri="{BB962C8B-B14F-4D97-AF65-F5344CB8AC3E}">
        <p14:creationId xmlns:p14="http://schemas.microsoft.com/office/powerpoint/2010/main" val="51985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show how</a:t>
            </a:r>
            <a:r>
              <a:rPr lang="en-US" baseline="0" dirty="0"/>
              <a:t> a departure from the independent design abstraction paradigms into a collaborative device-circuit-system co-design allows us to fully-leverage the advantages of new materials. In this work, we will focus on the use of graphene in a non-transistor-centric way. We will focus on integrating functions into devices, where a device is designed to implement a high-level function, allowing considerable area and power savings.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a:t>
            </a:fld>
            <a:endParaRPr lang="en-US"/>
          </a:p>
        </p:txBody>
      </p:sp>
    </p:spTree>
    <p:extLst>
      <p:ext uri="{BB962C8B-B14F-4D97-AF65-F5344CB8AC3E}">
        <p14:creationId xmlns:p14="http://schemas.microsoft.com/office/powerpoint/2010/main" val="165950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Graphene is a single layer of carbon.</a:t>
            </a:r>
            <a:r>
              <a:rPr lang="en-US" baseline="0" dirty="0"/>
              <a:t> For example, if you scribe a line with a pencil, this pencil line is made out of a graphite, which is composed of a huge number of graphene layers stacked all over each other. Each single layer of graphite is known as graphene.</a:t>
            </a:r>
          </a:p>
          <a:p>
            <a:endParaRPr lang="en-US" baseline="0" dirty="0"/>
          </a:p>
          <a:p>
            <a:r>
              <a:rPr lang="en-US" baseline="0" dirty="0"/>
              <a:t>The carbon atoms in graphene are placed in a hexagonal lattice as shown in the figure on the right. This lattice can be reconstructed using a two-atom unit cell using the two basis vectors shown. This peculiar placement of atoms gives graphene lots of unique properties.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a:t>
            </a:fld>
            <a:endParaRPr lang="en-US"/>
          </a:p>
        </p:txBody>
      </p:sp>
    </p:spTree>
    <p:extLst>
      <p:ext uri="{BB962C8B-B14F-4D97-AF65-F5344CB8AC3E}">
        <p14:creationId xmlns:p14="http://schemas.microsoft.com/office/powerpoint/2010/main" val="321182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G</a:t>
            </a:r>
            <a:r>
              <a:rPr lang="en-US" baseline="0" dirty="0"/>
              <a:t>raphene’s electronic band structure has a hexagonal the Brillouin zone. The valence and conduction bands touch at vertices of the Brillouin zone hexagon corners. As such, graphene is a zero band-gap material, and is classified as a semimetal.</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a:t>
            </a:fld>
            <a:endParaRPr lang="en-US"/>
          </a:p>
        </p:txBody>
      </p:sp>
    </p:spTree>
    <p:extLst>
      <p:ext uri="{BB962C8B-B14F-4D97-AF65-F5344CB8AC3E}">
        <p14:creationId xmlns:p14="http://schemas.microsoft.com/office/powerpoint/2010/main" val="354280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6 fold hexagonal</a:t>
            </a:r>
            <a:r>
              <a:rPr lang="en-US" baseline="0" dirty="0"/>
              <a:t> symmetry, the graphene band structure has mirror symmetric around the normal to the Brillouin zone edges. As such, we can reconstruct the information in the Brillouin zone using the area defined by the high symmetry points </a:t>
            </a:r>
            <a:r>
              <a:rPr lang="el-GR" baseline="0" dirty="0"/>
              <a:t>Γ</a:t>
            </a:r>
            <a:r>
              <a:rPr lang="en-US" baseline="0" dirty="0"/>
              <a:t>MK. The band structure along the high-symmetry point shows that the band structures touch at the corners, which are known as the Dirac points, where most electronic device operate (most devices operate around a Fermi energy of 1 eV from the zero band-gap).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8</a:t>
            </a:fld>
            <a:endParaRPr lang="en-US"/>
          </a:p>
        </p:txBody>
      </p:sp>
    </p:spTree>
    <p:extLst>
      <p:ext uri="{BB962C8B-B14F-4D97-AF65-F5344CB8AC3E}">
        <p14:creationId xmlns:p14="http://schemas.microsoft.com/office/powerpoint/2010/main" val="383745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Interestingly, the band structure looks conical</a:t>
            </a:r>
            <a:r>
              <a:rPr lang="en-US" baseline="0" dirty="0"/>
              <a:t> around the Dirac point, resembling the energy dispersion of relativistic massless particles (photons), with the positive and negative energy particles (or electrons and holes) having the same mass. This gives rise to the very interesting physics, as it means that charge carriers act like photons in this regime. They follow a Snell’s law like at interfaces between regions of different doping and move around with a fixed velocity (Fermi velocity). A point to note however, that the Dirac points are not all equivalent; any two cannot be connected using integral multiples of the reciprocal lattice basis, and are as such classified into two different groups (K and K’), containing the points that can be reached using integral multiple of the basis vectors.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9</a:t>
            </a:fld>
            <a:endParaRPr lang="en-US"/>
          </a:p>
        </p:txBody>
      </p:sp>
    </p:spTree>
    <p:extLst>
      <p:ext uri="{BB962C8B-B14F-4D97-AF65-F5344CB8AC3E}">
        <p14:creationId xmlns:p14="http://schemas.microsoft.com/office/powerpoint/2010/main" val="346179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9F6CA8C-A90C-4CF3-A1CA-0F7EB7FC8B86}"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72137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16C48B-52B7-4CFA-8049-60F5C95B688F}"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89519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961578-7AFA-4F6B-A6BE-BF83E478541A}"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32427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CC5120-2CA1-4535-B217-B24014C27A68}"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70361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7AD7AC-C0FB-4D99-B5C5-C12D34C641EF}" type="datetime1">
              <a:rPr lang="en-US" smtClean="0"/>
              <a:t>8/24/2017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409051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181AB6-C9F6-4E9B-87F9-7A87CFA3FE9F}" type="datetime1">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61178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E5CC4E-6B20-4D4B-8122-9FF0A2655B51}" type="datetime1">
              <a:rPr lang="en-US" smtClean="0"/>
              <a:t>8/24/2017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01431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B96988-D2C4-4F1E-ABDB-3204B073987E}" type="datetime1">
              <a:rPr lang="en-US" smtClean="0"/>
              <a:t>8/24/2017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2559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26CF32-080C-4788-8A17-77DB1537EC3C}" type="datetime1">
              <a:rPr lang="en-US" smtClean="0"/>
              <a:t>8/24/2017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286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0C3D59-4C81-4F2A-B176-165FC3933731}" type="datetime1">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5925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594659-D7BC-4FAC-8D99-A866A34B27EB}" type="datetime1">
              <a:rPr lang="en-US" smtClean="0"/>
              <a:t>8/24/2017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1219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1F7A8-EBCF-4A7F-9108-DC82307D70FE}" type="datetime1">
              <a:rPr lang="en-US" smtClean="0"/>
              <a:t>8/24/2017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0BFE1-9367-416A-AC6A-89437E0E883F}" type="slidenum">
              <a:rPr lang="en-US" smtClean="0"/>
              <a:t>‹#›</a:t>
            </a:fld>
            <a:endParaRPr lang="en-US"/>
          </a:p>
        </p:txBody>
      </p:sp>
    </p:spTree>
    <p:extLst>
      <p:ext uri="{BB962C8B-B14F-4D97-AF65-F5344CB8AC3E}">
        <p14:creationId xmlns:p14="http://schemas.microsoft.com/office/powerpoint/2010/main" val="539277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6.emf"/><Relationship Id="rId7" Type="http://schemas.openxmlformats.org/officeDocument/2006/relationships/diagramColors" Target="../diagrams/colors18.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1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6.emf"/><Relationship Id="rId7" Type="http://schemas.openxmlformats.org/officeDocument/2006/relationships/diagramColors" Target="../diagrams/colors19.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20.xml"/><Relationship Id="rId7" Type="http://schemas.openxmlformats.org/officeDocument/2006/relationships/diagramLayout" Target="../diagrams/layout20.xml"/><Relationship Id="rId1" Type="http://schemas.openxmlformats.org/officeDocument/2006/relationships/slideLayout" Target="../slideLayouts/slideLayout4.xml"/><Relationship Id="rId6" Type="http://schemas.openxmlformats.org/officeDocument/2006/relationships/diagramData" Target="../diagrams/data20.xml"/><Relationship Id="rId5" Type="http://schemas.openxmlformats.org/officeDocument/2006/relationships/image" Target="../media/image16.emf"/><Relationship Id="rId10" Type="http://schemas.microsoft.com/office/2007/relationships/diagramDrawing" Target="../diagrams/drawing20.xml"/><Relationship Id="rId4" Type="http://schemas.openxmlformats.org/officeDocument/2006/relationships/image" Target="../media/image140.png"/><Relationship Id="rId9" Type="http://schemas.openxmlformats.org/officeDocument/2006/relationships/diagramColors" Target="../diagrams/colors20.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microsoft.com/office/2007/relationships/diagramDrawing" Target="../diagrams/drawing21.xm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diagramColors" Target="../diagrams/colors21.xml"/><Relationship Id="rId2" Type="http://schemas.openxmlformats.org/officeDocument/2006/relationships/image" Target="../media/image18.emf"/><Relationship Id="rId16" Type="http://schemas.openxmlformats.org/officeDocument/2006/relationships/diagramQuickStyle" Target="../diagrams/quickStyle2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diagramLayout" Target="../diagrams/layout21.xml"/><Relationship Id="rId10" Type="http://schemas.openxmlformats.org/officeDocument/2006/relationships/image" Target="../media/image23.png"/><Relationship Id="rId4" Type="http://schemas.openxmlformats.org/officeDocument/2006/relationships/image" Target="../media/image170.png"/><Relationship Id="rId9" Type="http://schemas.openxmlformats.org/officeDocument/2006/relationships/image" Target="../media/image22.png"/><Relationship Id="rId14" Type="http://schemas.openxmlformats.org/officeDocument/2006/relationships/diagramData" Target="../diagrams/data2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24.xml"/><Relationship Id="rId3" Type="http://schemas.openxmlformats.org/officeDocument/2006/relationships/diagramLayout" Target="../diagrams/layout23.xml"/><Relationship Id="rId7" Type="http://schemas.openxmlformats.org/officeDocument/2006/relationships/diagramData" Target="../diagrams/data24.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11" Type="http://schemas.microsoft.com/office/2007/relationships/diagramDrawing" Target="../diagrams/drawing24.xml"/><Relationship Id="rId5" Type="http://schemas.openxmlformats.org/officeDocument/2006/relationships/diagramColors" Target="../diagrams/colors23.xml"/><Relationship Id="rId10" Type="http://schemas.openxmlformats.org/officeDocument/2006/relationships/diagramColors" Target="../diagrams/colors24.xml"/><Relationship Id="rId4" Type="http://schemas.openxmlformats.org/officeDocument/2006/relationships/diagramQuickStyle" Target="../diagrams/quickStyle23.xml"/><Relationship Id="rId9" Type="http://schemas.openxmlformats.org/officeDocument/2006/relationships/diagramQuickStyle" Target="../diagrams/quickStyle24.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28.emf"/><Relationship Id="rId7" Type="http://schemas.openxmlformats.org/officeDocument/2006/relationships/diagramColors" Target="../diagrams/colors26.xml"/><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7.xml"/><Relationship Id="rId7" Type="http://schemas.openxmlformats.org/officeDocument/2006/relationships/diagramLayout" Target="../diagrams/layout27.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Data" Target="../diagrams/data27.xml"/><Relationship Id="rId5" Type="http://schemas.openxmlformats.org/officeDocument/2006/relationships/image" Target="../media/image31.png"/><Relationship Id="rId10" Type="http://schemas.microsoft.com/office/2007/relationships/diagramDrawing" Target="../diagrams/drawing27.xml"/><Relationship Id="rId4" Type="http://schemas.openxmlformats.org/officeDocument/2006/relationships/image" Target="../media/image30.png"/><Relationship Id="rId9" Type="http://schemas.openxmlformats.org/officeDocument/2006/relationships/diagramColors" Target="../diagrams/colors2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5.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25.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33.png"/><Relationship Id="rId7" Type="http://schemas.openxmlformats.org/officeDocument/2006/relationships/diagramColors" Target="../diagrams/colors31.xml"/><Relationship Id="rId2" Type="http://schemas.openxmlformats.org/officeDocument/2006/relationships/image" Target="../media/image30.emf"/><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27.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35.emf"/><Relationship Id="rId7" Type="http://schemas.openxmlformats.org/officeDocument/2006/relationships/diagramColors" Target="../diagrams/colors33.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28.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37.png"/><Relationship Id="rId7" Type="http://schemas.openxmlformats.org/officeDocument/2006/relationships/diagramColors" Target="../diagrams/colors34.xml"/><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29.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image" Target="../media/image38.emf"/><Relationship Id="rId7" Type="http://schemas.openxmlformats.org/officeDocument/2006/relationships/diagramColors" Target="../diagrams/colors35.xm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32.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image" Target="../media/image43.png"/><Relationship Id="rId7" Type="http://schemas.openxmlformats.org/officeDocument/2006/relationships/diagramColors" Target="../diagrams/colors38.xml"/><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41.xml"/><Relationship Id="rId3" Type="http://schemas.openxmlformats.org/officeDocument/2006/relationships/diagramLayout" Target="../diagrams/layout40.xml"/><Relationship Id="rId7" Type="http://schemas.openxmlformats.org/officeDocument/2006/relationships/diagramData" Target="../diagrams/data41.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11" Type="http://schemas.microsoft.com/office/2007/relationships/diagramDrawing" Target="../diagrams/drawing41.xml"/><Relationship Id="rId5" Type="http://schemas.openxmlformats.org/officeDocument/2006/relationships/diagramColors" Target="../diagrams/colors40.xml"/><Relationship Id="rId10" Type="http://schemas.openxmlformats.org/officeDocument/2006/relationships/diagramColors" Target="../diagrams/colors41.xml"/><Relationship Id="rId4" Type="http://schemas.openxmlformats.org/officeDocument/2006/relationships/diagramQuickStyle" Target="../diagrams/quickStyle40.xml"/><Relationship Id="rId9" Type="http://schemas.openxmlformats.org/officeDocument/2006/relationships/diagramQuickStyle" Target="../diagrams/quickStyle4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4.xml"/><Relationship Id="rId2" Type="http://schemas.openxmlformats.org/officeDocument/2006/relationships/diagramData" Target="../diagrams/data44.xml"/><Relationship Id="rId1" Type="http://schemas.openxmlformats.org/officeDocument/2006/relationships/slideLayout" Target="../slideLayouts/slideLayout2.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47.png"/><Relationship Id="rId7" Type="http://schemas.openxmlformats.org/officeDocument/2006/relationships/diagramColors" Target="../diagrams/colors47.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s>
</file>

<file path=ppt/slides/_rels/slide41.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49.png"/><Relationship Id="rId7" Type="http://schemas.openxmlformats.org/officeDocument/2006/relationships/diagramColors" Target="../diagrams/colors48.xml"/><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42.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image" Target="../media/image51.emf"/><Relationship Id="rId7" Type="http://schemas.openxmlformats.org/officeDocument/2006/relationships/diagramColors" Target="../diagrams/colors49.xml"/><Relationship Id="rId2" Type="http://schemas.openxmlformats.org/officeDocument/2006/relationships/image" Target="../media/image50.emf"/><Relationship Id="rId1" Type="http://schemas.openxmlformats.org/officeDocument/2006/relationships/slideLayout" Target="../slideLayouts/slideLayout4.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43.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image" Target="../media/image53.emf"/><Relationship Id="rId7" Type="http://schemas.openxmlformats.org/officeDocument/2006/relationships/diagramColors" Target="../diagrams/colors50.xml"/><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45.xml.rels><?xml version="1.0" encoding="UTF-8" standalone="yes"?>
<Relationships xmlns="http://schemas.openxmlformats.org/package/2006/relationships"><Relationship Id="rId8" Type="http://schemas.openxmlformats.org/officeDocument/2006/relationships/diagramLayout" Target="../diagrams/layout53.xml"/><Relationship Id="rId3" Type="http://schemas.openxmlformats.org/officeDocument/2006/relationships/diagramLayout" Target="../diagrams/layout52.xml"/><Relationship Id="rId7" Type="http://schemas.openxmlformats.org/officeDocument/2006/relationships/diagramData" Target="../diagrams/data53.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11" Type="http://schemas.microsoft.com/office/2007/relationships/diagramDrawing" Target="../diagrams/drawing53.xml"/><Relationship Id="rId5" Type="http://schemas.openxmlformats.org/officeDocument/2006/relationships/diagramColors" Target="../diagrams/colors52.xml"/><Relationship Id="rId10" Type="http://schemas.openxmlformats.org/officeDocument/2006/relationships/diagramColors" Target="../diagrams/colors53.xml"/><Relationship Id="rId4" Type="http://schemas.openxmlformats.org/officeDocument/2006/relationships/diagramQuickStyle" Target="../diagrams/quickStyle52.xml"/><Relationship Id="rId9" Type="http://schemas.openxmlformats.org/officeDocument/2006/relationships/diagramQuickStyle" Target="../diagrams/quickStyle5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5.xml"/><Relationship Id="rId16" Type="http://schemas.openxmlformats.org/officeDocument/2006/relationships/diagramColors" Target="../diagrams/colors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image" Target="../media/image56.png"/><Relationship Id="rId1" Type="http://schemas.openxmlformats.org/officeDocument/2006/relationships/slideLayout" Target="../slideLayouts/slideLayout4.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51.xml.rels><?xml version="1.0" encoding="UTF-8" standalone="yes"?>
<Relationships xmlns="http://schemas.openxmlformats.org/package/2006/relationships"><Relationship Id="rId8" Type="http://schemas.openxmlformats.org/officeDocument/2006/relationships/diagramColors" Target="../diagrams/colors59.xml"/><Relationship Id="rId3" Type="http://schemas.openxmlformats.org/officeDocument/2006/relationships/image" Target="../media/image58.png"/><Relationship Id="rId7" Type="http://schemas.openxmlformats.org/officeDocument/2006/relationships/diagramQuickStyle" Target="../diagrams/quickStyle59.xml"/><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diagramLayout" Target="../diagrams/layout59.xml"/><Relationship Id="rId5" Type="http://schemas.openxmlformats.org/officeDocument/2006/relationships/diagramData" Target="../diagrams/data59.xml"/><Relationship Id="rId4" Type="http://schemas.openxmlformats.org/officeDocument/2006/relationships/image" Target="../media/image59.png"/><Relationship Id="rId9" Type="http://schemas.microsoft.com/office/2007/relationships/diagramDrawing" Target="../diagrams/drawing5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53.xml.rels><?xml version="1.0" encoding="UTF-8" standalone="yes"?>
<Relationships xmlns="http://schemas.openxmlformats.org/package/2006/relationships"><Relationship Id="rId8" Type="http://schemas.openxmlformats.org/officeDocument/2006/relationships/diagramColors" Target="../diagrams/colors61.xml"/><Relationship Id="rId3" Type="http://schemas.openxmlformats.org/officeDocument/2006/relationships/image" Target="../media/image62.png"/><Relationship Id="rId7" Type="http://schemas.openxmlformats.org/officeDocument/2006/relationships/diagramQuickStyle" Target="../diagrams/quickStyle61.xml"/><Relationship Id="rId2" Type="http://schemas.openxmlformats.org/officeDocument/2006/relationships/image" Target="../media/image61.png"/><Relationship Id="rId1" Type="http://schemas.openxmlformats.org/officeDocument/2006/relationships/slideLayout" Target="../slideLayouts/slideLayout4.xml"/><Relationship Id="rId6" Type="http://schemas.openxmlformats.org/officeDocument/2006/relationships/diagramLayout" Target="../diagrams/layout61.xml"/><Relationship Id="rId5" Type="http://schemas.openxmlformats.org/officeDocument/2006/relationships/diagramData" Target="../diagrams/data61.xml"/><Relationship Id="rId4" Type="http://schemas.openxmlformats.org/officeDocument/2006/relationships/image" Target="../media/image63.png"/><Relationship Id="rId9" Type="http://schemas.microsoft.com/office/2007/relationships/diagramDrawing" Target="../diagrams/drawing61.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64.xml"/><Relationship Id="rId3" Type="http://schemas.openxmlformats.org/officeDocument/2006/relationships/diagramLayout" Target="../diagrams/layout63.xml"/><Relationship Id="rId7" Type="http://schemas.openxmlformats.org/officeDocument/2006/relationships/diagramData" Target="../diagrams/data64.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11" Type="http://schemas.microsoft.com/office/2007/relationships/diagramDrawing" Target="../diagrams/drawing64.xml"/><Relationship Id="rId5" Type="http://schemas.openxmlformats.org/officeDocument/2006/relationships/diagramColors" Target="../diagrams/colors63.xml"/><Relationship Id="rId10" Type="http://schemas.openxmlformats.org/officeDocument/2006/relationships/diagramColors" Target="../diagrams/colors64.xml"/><Relationship Id="rId4" Type="http://schemas.openxmlformats.org/officeDocument/2006/relationships/diagramQuickStyle" Target="../diagrams/quickStyle63.xml"/><Relationship Id="rId9" Type="http://schemas.openxmlformats.org/officeDocument/2006/relationships/diagramQuickStyle" Target="../diagrams/quickStyle6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4.png"/><Relationship Id="rId7" Type="http://schemas.openxmlformats.org/officeDocument/2006/relationships/diagramQuickStyle" Target="../diagrams/quickStyle9.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5.jpeg"/><Relationship Id="rId9" Type="http://schemas.microsoft.com/office/2007/relationships/diagramDrawing" Target="../diagrams/drawing9.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image" Target="../media/image66.jpeg"/><Relationship Id="rId1" Type="http://schemas.openxmlformats.org/officeDocument/2006/relationships/slideLayout" Target="../slideLayouts/slideLayout4.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image" Target="../media/image67.jpeg"/><Relationship Id="rId1" Type="http://schemas.openxmlformats.org/officeDocument/2006/relationships/slideLayout" Target="../slideLayouts/slideLayout4.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62.xml.rels><?xml version="1.0" encoding="UTF-8" standalone="yes"?>
<Relationships xmlns="http://schemas.openxmlformats.org/package/2006/relationships"><Relationship Id="rId8" Type="http://schemas.microsoft.com/office/2007/relationships/diagramDrawing" Target="../diagrams/drawing71.xml"/><Relationship Id="rId3" Type="http://schemas.openxmlformats.org/officeDocument/2006/relationships/image" Target="../media/image68.png"/><Relationship Id="rId7" Type="http://schemas.openxmlformats.org/officeDocument/2006/relationships/diagramColors" Target="../diagrams/colors71.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71.xml"/><Relationship Id="rId5" Type="http://schemas.openxmlformats.org/officeDocument/2006/relationships/diagramLayout" Target="../diagrams/layout71.xml"/><Relationship Id="rId4" Type="http://schemas.openxmlformats.org/officeDocument/2006/relationships/diagramData" Target="../diagrams/data71.xml"/></Relationships>
</file>

<file path=ppt/slides/_rels/slide63.xml.rels><?xml version="1.0" encoding="UTF-8" standalone="yes"?>
<Relationships xmlns="http://schemas.openxmlformats.org/package/2006/relationships"><Relationship Id="rId8" Type="http://schemas.microsoft.com/office/2007/relationships/diagramDrawing" Target="../diagrams/drawing72.xml"/><Relationship Id="rId3" Type="http://schemas.openxmlformats.org/officeDocument/2006/relationships/image" Target="../media/image70.png"/><Relationship Id="rId7" Type="http://schemas.openxmlformats.org/officeDocument/2006/relationships/diagramColors" Target="../diagrams/colors72.xml"/><Relationship Id="rId2" Type="http://schemas.openxmlformats.org/officeDocument/2006/relationships/image" Target="../media/image69.jpeg"/><Relationship Id="rId1" Type="http://schemas.openxmlformats.org/officeDocument/2006/relationships/slideLayout" Target="../slideLayouts/slideLayout4.xml"/><Relationship Id="rId6" Type="http://schemas.openxmlformats.org/officeDocument/2006/relationships/diagramQuickStyle" Target="../diagrams/quickStyle72.xml"/><Relationship Id="rId5" Type="http://schemas.openxmlformats.org/officeDocument/2006/relationships/diagramLayout" Target="../diagrams/layout72.xml"/><Relationship Id="rId4" Type="http://schemas.openxmlformats.org/officeDocument/2006/relationships/diagramData" Target="../diagrams/data72.xml"/></Relationships>
</file>

<file path=ppt/slides/_rels/slide64.xml.rels><?xml version="1.0" encoding="UTF-8" standalone="yes"?>
<Relationships xmlns="http://schemas.openxmlformats.org/package/2006/relationships"><Relationship Id="rId8" Type="http://schemas.microsoft.com/office/2007/relationships/diagramDrawing" Target="../diagrams/drawing73.xml"/><Relationship Id="rId3" Type="http://schemas.openxmlformats.org/officeDocument/2006/relationships/image" Target="../media/image72.png"/><Relationship Id="rId7" Type="http://schemas.openxmlformats.org/officeDocument/2006/relationships/diagramColors" Target="../diagrams/colors73.xml"/><Relationship Id="rId2" Type="http://schemas.openxmlformats.org/officeDocument/2006/relationships/image" Target="../media/image71.png"/><Relationship Id="rId1" Type="http://schemas.openxmlformats.org/officeDocument/2006/relationships/slideLayout" Target="../slideLayouts/slideLayout4.xml"/><Relationship Id="rId6" Type="http://schemas.openxmlformats.org/officeDocument/2006/relationships/diagramQuickStyle" Target="../diagrams/quickStyle73.xml"/><Relationship Id="rId5" Type="http://schemas.openxmlformats.org/officeDocument/2006/relationships/diagramLayout" Target="../diagrams/layout73.xml"/><Relationship Id="rId4" Type="http://schemas.openxmlformats.org/officeDocument/2006/relationships/diagramData" Target="../diagrams/data73.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75.xml"/><Relationship Id="rId3" Type="http://schemas.openxmlformats.org/officeDocument/2006/relationships/image" Target="../media/image73.png"/><Relationship Id="rId7" Type="http://schemas.openxmlformats.org/officeDocument/2006/relationships/diagramQuickStyle" Target="../diagrams/quickStyle75.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Layout" Target="../diagrams/layout75.xml"/><Relationship Id="rId5" Type="http://schemas.openxmlformats.org/officeDocument/2006/relationships/diagramData" Target="../diagrams/data75.xml"/><Relationship Id="rId4" Type="http://schemas.openxmlformats.org/officeDocument/2006/relationships/image" Target="../media/image74.png"/><Relationship Id="rId9" Type="http://schemas.microsoft.com/office/2007/relationships/diagramDrawing" Target="../diagrams/drawing75.xml"/></Relationships>
</file>

<file path=ppt/slides/_rels/slide67.xml.rels><?xml version="1.0" encoding="UTF-8" standalone="yes"?>
<Relationships xmlns="http://schemas.openxmlformats.org/package/2006/relationships"><Relationship Id="rId8" Type="http://schemas.microsoft.com/office/2007/relationships/diagramDrawing" Target="../diagrams/drawing76.xml"/><Relationship Id="rId3" Type="http://schemas.openxmlformats.org/officeDocument/2006/relationships/image" Target="../media/image75.png"/><Relationship Id="rId7" Type="http://schemas.openxmlformats.org/officeDocument/2006/relationships/diagramColors" Target="../diagrams/colors76.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76.xml"/><Relationship Id="rId5" Type="http://schemas.openxmlformats.org/officeDocument/2006/relationships/diagramLayout" Target="../diagrams/layout76.xml"/><Relationship Id="rId4" Type="http://schemas.openxmlformats.org/officeDocument/2006/relationships/diagramData" Target="../diagrams/data76.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png"/><Relationship Id="rId7" Type="http://schemas.openxmlformats.org/officeDocument/2006/relationships/diagramQuickStyle" Target="../diagrams/quickStyle10.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7.png"/><Relationship Id="rId9" Type="http://schemas.microsoft.com/office/2007/relationships/diagramDrawing" Target="../diagrams/drawing10.xml"/></Relationships>
</file>

<file path=ppt/slides/_rels/slide70.xml.rels><?xml version="1.0" encoding="UTF-8" standalone="yes"?>
<Relationships xmlns="http://schemas.openxmlformats.org/package/2006/relationships"><Relationship Id="rId8" Type="http://schemas.microsoft.com/office/2007/relationships/diagramDrawing" Target="../diagrams/drawing79.xml"/><Relationship Id="rId3" Type="http://schemas.openxmlformats.org/officeDocument/2006/relationships/image" Target="../media/image460.png"/><Relationship Id="rId7" Type="http://schemas.openxmlformats.org/officeDocument/2006/relationships/diagramColors" Target="../diagrams/colors79.xml"/><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diagramQuickStyle" Target="../diagrams/quickStyle79.xml"/><Relationship Id="rId5" Type="http://schemas.openxmlformats.org/officeDocument/2006/relationships/diagramLayout" Target="../diagrams/layout79.xml"/><Relationship Id="rId4" Type="http://schemas.openxmlformats.org/officeDocument/2006/relationships/diagramData" Target="../diagrams/data79.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image" Target="../media/image80.jpg"/><Relationship Id="rId1" Type="http://schemas.openxmlformats.org/officeDocument/2006/relationships/slideLayout" Target="../slideLayouts/slideLayout4.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2.xml"/><Relationship Id="rId2" Type="http://schemas.openxmlformats.org/officeDocument/2006/relationships/diagramData" Target="../diagrams/data82.xml"/><Relationship Id="rId1" Type="http://schemas.openxmlformats.org/officeDocument/2006/relationships/slideLayout" Target="../slideLayouts/slideLayout2.xml"/><Relationship Id="rId6" Type="http://schemas.microsoft.com/office/2007/relationships/diagramDrawing" Target="../diagrams/drawing82.xml"/><Relationship Id="rId5" Type="http://schemas.openxmlformats.org/officeDocument/2006/relationships/diagramColors" Target="../diagrams/colors82.xml"/><Relationship Id="rId4" Type="http://schemas.openxmlformats.org/officeDocument/2006/relationships/diagramQuickStyle" Target="../diagrams/quickStyle8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2.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diagramLayout" Target="../diagrams/layout85.xml"/><Relationship Id="rId7" Type="http://schemas.openxmlformats.org/officeDocument/2006/relationships/image" Target="../media/image85.emf"/><Relationship Id="rId2" Type="http://schemas.openxmlformats.org/officeDocument/2006/relationships/diagramData" Target="../diagrams/data85.xml"/><Relationship Id="rId1" Type="http://schemas.openxmlformats.org/officeDocument/2006/relationships/slideLayout" Target="../slideLayouts/slideLayout4.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image" Target="../media/image87.jpg"/><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85.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diagramLayout" Target="../diagrams/layout87.xml"/><Relationship Id="rId7" Type="http://schemas.openxmlformats.org/officeDocument/2006/relationships/image" Target="../media/image88.emf"/><Relationship Id="rId2" Type="http://schemas.openxmlformats.org/officeDocument/2006/relationships/diagramData" Target="../diagrams/data87.xml"/><Relationship Id="rId1" Type="http://schemas.openxmlformats.org/officeDocument/2006/relationships/slideLayout" Target="../slideLayouts/slideLayout4.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88.xml"/><Relationship Id="rId7" Type="http://schemas.microsoft.com/office/2007/relationships/diagramDrawing" Target="../diagrams/drawing88.xml"/><Relationship Id="rId2" Type="http://schemas.openxmlformats.org/officeDocument/2006/relationships/image" Target="../media/image90.jpg"/><Relationship Id="rId1" Type="http://schemas.openxmlformats.org/officeDocument/2006/relationships/slideLayout" Target="../slideLayouts/slideLayout2.xml"/><Relationship Id="rId6" Type="http://schemas.openxmlformats.org/officeDocument/2006/relationships/diagramColors" Target="../diagrams/colors88.xml"/><Relationship Id="rId5" Type="http://schemas.openxmlformats.org/officeDocument/2006/relationships/diagramQuickStyle" Target="../diagrams/quickStyle88.xml"/><Relationship Id="rId4" Type="http://schemas.openxmlformats.org/officeDocument/2006/relationships/diagramLayout" Target="../diagrams/layout88.xml"/></Relationships>
</file>

<file path=ppt/slides/_rels/slide87.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diagramLayout" Target="../diagrams/layout89.xml"/><Relationship Id="rId7" Type="http://schemas.openxmlformats.org/officeDocument/2006/relationships/image" Target="../media/image91.emf"/><Relationship Id="rId2" Type="http://schemas.openxmlformats.org/officeDocument/2006/relationships/diagramData" Target="../diagrams/data89.xml"/><Relationship Id="rId1" Type="http://schemas.openxmlformats.org/officeDocument/2006/relationships/slideLayout" Target="../slideLayouts/slideLayout4.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88.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Layout" Target="../diagrams/layout90.xml"/><Relationship Id="rId7" Type="http://schemas.openxmlformats.org/officeDocument/2006/relationships/image" Target="../media/image93.emf"/><Relationship Id="rId2" Type="http://schemas.openxmlformats.org/officeDocument/2006/relationships/diagramData" Target="../diagrams/data90.xml"/><Relationship Id="rId1" Type="http://schemas.openxmlformats.org/officeDocument/2006/relationships/slideLayout" Target="../slideLayouts/slideLayout4.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91.xml"/><Relationship Id="rId7" Type="http://schemas.openxmlformats.org/officeDocument/2006/relationships/image" Target="../media/image95.jpg"/><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diagramLayout" Target="../diagrams/layout92.xml"/><Relationship Id="rId7" Type="http://schemas.openxmlformats.org/officeDocument/2006/relationships/image" Target="../media/image96.emf"/><Relationship Id="rId2" Type="http://schemas.openxmlformats.org/officeDocument/2006/relationships/diagramData" Target="../diagrams/data92.xml"/><Relationship Id="rId1" Type="http://schemas.openxmlformats.org/officeDocument/2006/relationships/slideLayout" Target="../slideLayouts/slideLayout4.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91.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diagramLayout" Target="../diagrams/layout93.xml"/><Relationship Id="rId7" Type="http://schemas.openxmlformats.org/officeDocument/2006/relationships/image" Target="../media/image98.emf"/><Relationship Id="rId2" Type="http://schemas.openxmlformats.org/officeDocument/2006/relationships/diagramData" Target="../diagrams/data93.xml"/><Relationship Id="rId1" Type="http://schemas.openxmlformats.org/officeDocument/2006/relationships/slideLayout" Target="../slideLayouts/slideLayout4.xml"/><Relationship Id="rId6" Type="http://schemas.microsoft.com/office/2007/relationships/diagramDrawing" Target="../diagrams/drawing93.xml"/><Relationship Id="rId5" Type="http://schemas.openxmlformats.org/officeDocument/2006/relationships/diagramColors" Target="../diagrams/colors93.xml"/><Relationship Id="rId4" Type="http://schemas.openxmlformats.org/officeDocument/2006/relationships/diagramQuickStyle" Target="../diagrams/quickStyle93.xml"/></Relationships>
</file>

<file path=ppt/slides/_rels/slide92.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diagramLayout" Target="../diagrams/layout94.xml"/><Relationship Id="rId7" Type="http://schemas.openxmlformats.org/officeDocument/2006/relationships/image" Target="../media/image100.emf"/><Relationship Id="rId2" Type="http://schemas.openxmlformats.org/officeDocument/2006/relationships/diagramData" Target="../diagrams/data94.xml"/><Relationship Id="rId1" Type="http://schemas.openxmlformats.org/officeDocument/2006/relationships/slideLayout" Target="../slideLayouts/slideLayout4.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93.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Graphene Devices for Beyond-CMOS Heterogeneous Integration</a:t>
            </a:r>
          </a:p>
        </p:txBody>
      </p:sp>
      <p:sp>
        <p:nvSpPr>
          <p:cNvPr id="3" name="Subtitle 2"/>
          <p:cNvSpPr>
            <a:spLocks noGrp="1"/>
          </p:cNvSpPr>
          <p:nvPr>
            <p:ph type="subTitle" idx="1"/>
          </p:nvPr>
        </p:nvSpPr>
        <p:spPr/>
        <p:txBody>
          <a:bodyPr/>
          <a:lstStyle/>
          <a:p>
            <a:r>
              <a:rPr lang="en-US" dirty="0"/>
              <a:t>Mohamed Darwish</a:t>
            </a:r>
          </a:p>
        </p:txBody>
      </p:sp>
    </p:spTree>
    <p:extLst>
      <p:ext uri="{BB962C8B-B14F-4D97-AF65-F5344CB8AC3E}">
        <p14:creationId xmlns:p14="http://schemas.microsoft.com/office/powerpoint/2010/main" val="2068310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graphene?</a:t>
            </a:r>
          </a:p>
        </p:txBody>
      </p:sp>
      <p:sp>
        <p:nvSpPr>
          <p:cNvPr id="6" name="Content Placeholder 5"/>
          <p:cNvSpPr>
            <a:spLocks noGrp="1"/>
          </p:cNvSpPr>
          <p:nvPr>
            <p:ph idx="1"/>
          </p:nvPr>
        </p:nvSpPr>
        <p:spPr/>
        <p:txBody>
          <a:bodyPr/>
          <a:lstStyle/>
          <a:p>
            <a:r>
              <a:rPr lang="en-US" dirty="0"/>
              <a:t>Unique electronic properties enabling novel devices beyond Transistors </a:t>
            </a:r>
          </a:p>
          <a:p>
            <a:pPr lvl="1"/>
            <a:r>
              <a:rPr lang="en-US" dirty="0"/>
              <a:t>Photon-like behavior of charge carriers</a:t>
            </a:r>
          </a:p>
          <a:p>
            <a:endParaRPr lang="en-US" dirty="0"/>
          </a:p>
          <a:p>
            <a:r>
              <a:rPr lang="en-US" dirty="0"/>
              <a:t>CVD growth allows wafer-scale coverage</a:t>
            </a:r>
          </a:p>
          <a:p>
            <a:endParaRPr lang="en-US" dirty="0"/>
          </a:p>
          <a:p>
            <a:r>
              <a:rPr lang="en-US" dirty="0"/>
              <a:t>CMOS Compatible</a:t>
            </a:r>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10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7077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217322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10842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457456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38538039"/>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53515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Cellular Neural Network?</a:t>
            </a:r>
          </a:p>
        </p:txBody>
      </p:sp>
      <p:pic>
        <p:nvPicPr>
          <p:cNvPr id="7"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13</a:t>
            </a:fld>
            <a:endParaRPr lang="en-US"/>
          </a:p>
        </p:txBody>
      </p:sp>
      <p:sp>
        <p:nvSpPr>
          <p:cNvPr id="6" name="Content Placeholder 5"/>
          <p:cNvSpPr>
            <a:spLocks noGrp="1"/>
          </p:cNvSpPr>
          <p:nvPr>
            <p:ph sz="half" idx="1"/>
          </p:nvPr>
        </p:nvSpPr>
        <p:spPr>
          <a:xfrm>
            <a:off x="838199" y="1825625"/>
            <a:ext cx="5395077" cy="4351338"/>
          </a:xfrm>
        </p:spPr>
        <p:txBody>
          <a:bodyPr>
            <a:normAutofit fontScale="92500"/>
          </a:bodyPr>
          <a:lstStyle/>
          <a:p>
            <a:r>
              <a:rPr lang="en-US" dirty="0"/>
              <a:t>Neural Networks have been very successful in classification and image processing problems</a:t>
            </a:r>
          </a:p>
          <a:p>
            <a:endParaRPr lang="en-US" dirty="0"/>
          </a:p>
          <a:p>
            <a:r>
              <a:rPr lang="en-US" dirty="0"/>
              <a:t>One circuit-friendly implementation (Cellular Neural Networks) have been around since the 1980s</a:t>
            </a:r>
          </a:p>
          <a:p>
            <a:endParaRPr lang="en-US" dirty="0"/>
          </a:p>
          <a:p>
            <a:r>
              <a:rPr lang="en-US" dirty="0" smtClean="0"/>
              <a:t>CMOS CNN </a:t>
            </a:r>
            <a:r>
              <a:rPr lang="en-US" dirty="0"/>
              <a:t>implementation are size </a:t>
            </a:r>
            <a:r>
              <a:rPr lang="en-US" dirty="0" smtClean="0"/>
              <a:t>limited</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7350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Architecture</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26644" y="1968536"/>
            <a:ext cx="3204711" cy="3740908"/>
          </a:xfrm>
        </p:spPr>
      </p:pic>
      <p:pic>
        <p:nvPicPr>
          <p:cNvPr id="7"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4" name="TextBox 3"/>
          <p:cNvSpPr txBox="1"/>
          <p:nvPr/>
        </p:nvSpPr>
        <p:spPr>
          <a:xfrm flipH="1">
            <a:off x="2835376" y="5987292"/>
            <a:ext cx="1187246" cy="369332"/>
          </a:xfrm>
          <a:prstGeom prst="rect">
            <a:avLst/>
          </a:prstGeom>
          <a:noFill/>
        </p:spPr>
        <p:txBody>
          <a:bodyPr wrap="square" rtlCol="0">
            <a:spAutoFit/>
          </a:bodyPr>
          <a:lstStyle/>
          <a:p>
            <a:pPr algn="ctr"/>
            <a:r>
              <a:rPr lang="en-US" dirty="0"/>
              <a:t>4x4 CNN</a:t>
            </a:r>
          </a:p>
        </p:txBody>
      </p:sp>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14</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79832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System Model</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20000"/>
              </a:bodyPr>
              <a:lstStyle/>
              <a:p>
                <a:r>
                  <a:rPr lang="en-US" dirty="0"/>
                  <a:t>We have 3 parameters in a CNN:</a:t>
                </a:r>
                <a:br>
                  <a:rPr lang="en-US" dirty="0"/>
                </a:br>
                <a:r>
                  <a:rPr lang="en-US" dirty="0"/>
                  <a:t>Input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𝑖𝑗</m:t>
                        </m:r>
                      </m:sub>
                    </m:sSub>
                  </m:oMath>
                </a14:m>
                <a:r>
                  <a:rPr lang="en-US" dirty="0"/>
                  <a:t>): External Stimulus</a:t>
                </a:r>
                <a:br>
                  <a:rPr lang="en-US" dirty="0"/>
                </a:br>
                <a:r>
                  <a:rPr lang="en-US" dirty="0"/>
                  <a:t>State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𝑖𝑗</m:t>
                        </m:r>
                      </m:sub>
                    </m:sSub>
                  </m:oMath>
                </a14:m>
                <a:r>
                  <a:rPr lang="en-US" dirty="0"/>
                  <a:t>): Internal parameter</a:t>
                </a:r>
                <a:br>
                  <a:rPr lang="en-US" dirty="0"/>
                </a:br>
                <a:r>
                  <a:rPr lang="en-US" dirty="0"/>
                  <a:t>Output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𝑖𝑗</m:t>
                        </m:r>
                      </m:sub>
                    </m:sSub>
                  </m:oMath>
                </a14:m>
                <a:r>
                  <a:rPr lang="en-US" dirty="0"/>
                  <a:t>): Function of the state</a:t>
                </a:r>
              </a:p>
              <a:p>
                <a:pPr lvl="1"/>
                <a:endParaRPr lang="en-US" dirty="0"/>
              </a:p>
              <a:p>
                <a:r>
                  <a:rPr lang="en-US" dirty="0"/>
                  <a:t>The network is stable as long as the output is related to the state by a monotonic, bound function (sigmoid)</a:t>
                </a:r>
              </a:p>
              <a:p>
                <a:endParaRPr lang="en-US" dirty="0"/>
              </a:p>
              <a:p>
                <a:r>
                  <a:rPr lang="en-US" dirty="0"/>
                  <a:t>Synaptic weights control circuit function and are determined offline</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4"/>
                <a:stretch>
                  <a:fillRect l="-1882" t="-3501" r="-3059"/>
                </a:stretch>
              </a:blipFill>
            </p:spPr>
            <p:txBody>
              <a:bodyPr/>
              <a:lstStyle/>
              <a:p>
                <a:r>
                  <a:rPr lang="en-US">
                    <a:noFill/>
                  </a:rPr>
                  <a:t> </a:t>
                </a:r>
              </a:p>
            </p:txBody>
          </p:sp>
        </mc:Fallback>
      </mc:AlternateContent>
      <p:pic>
        <p:nvPicPr>
          <p:cNvPr id="8" name="Content Placeholder 6"/>
          <p:cNvPicPr>
            <a:picLocks noGrp="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5" name="Rectangle 4"/>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4" name="Slide Number Placeholder 3"/>
          <p:cNvSpPr>
            <a:spLocks noGrp="1"/>
          </p:cNvSpPr>
          <p:nvPr>
            <p:ph type="sldNum" sz="quarter" idx="12"/>
          </p:nvPr>
        </p:nvSpPr>
        <p:spPr/>
        <p:txBody>
          <a:bodyPr/>
          <a:lstStyle/>
          <a:p>
            <a:fld id="{4D10BFE1-9367-416A-AC6A-89437E0E883F}" type="slidenum">
              <a:rPr lang="en-US" smtClean="0"/>
              <a:t>15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514956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Neuron Circuit Model</a:t>
            </a:r>
          </a:p>
        </p:txBody>
      </p:sp>
      <p:pic>
        <p:nvPicPr>
          <p:cNvPr id="13" name="Content Placeholder 12"/>
          <p:cNvPicPr>
            <a:picLocks noGrp="1" noChangeAspect="1"/>
          </p:cNvPicPr>
          <p:nvPr>
            <p:ph idx="1"/>
          </p:nvPr>
        </p:nvPicPr>
        <p:blipFill>
          <a:blip r:embed="rId2"/>
          <a:stretch>
            <a:fillRect/>
          </a:stretch>
        </p:blipFill>
        <p:spPr>
          <a:xfrm>
            <a:off x="357551" y="2001693"/>
            <a:ext cx="11388248" cy="2815389"/>
          </a:xfrm>
          <a:prstGeom prst="rect">
            <a:avLst/>
          </a:prstGeom>
        </p:spPr>
      </p:pic>
      <p:sp>
        <p:nvSpPr>
          <p:cNvPr id="11" name="Rectangle 10"/>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mc:AlternateContent xmlns:mc="http://schemas.openxmlformats.org/markup-compatibility/2006" xmlns:a14="http://schemas.microsoft.com/office/drawing/2010/main">
        <mc:Choice Requires="a14">
          <p:sp>
            <p:nvSpPr>
              <p:cNvPr id="14" name="TextBox 13"/>
              <p:cNvSpPr txBox="1"/>
              <p:nvPr/>
            </p:nvSpPr>
            <p:spPr>
              <a:xfrm>
                <a:off x="589272" y="1602609"/>
                <a:ext cx="45006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89272" y="1602609"/>
                <a:ext cx="450060" cy="399084"/>
              </a:xfrm>
              <a:prstGeom prst="rect">
                <a:avLst/>
              </a:prstGeom>
              <a:blipFill>
                <a:blip r:embed="rId3"/>
                <a:stretch>
                  <a:fillRect l="-9589" r="-109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3056" y="2848406"/>
                <a:ext cx="44954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3056" y="2848406"/>
                <a:ext cx="449547" cy="399084"/>
              </a:xfrm>
              <a:prstGeom prst="rect">
                <a:avLst/>
              </a:prstGeom>
              <a:blipFill>
                <a:blip r:embed="rId4"/>
                <a:stretch>
                  <a:fillRect l="-14865" r="-945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85428" y="2896532"/>
                <a:ext cx="37273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685428" y="2896532"/>
                <a:ext cx="372730" cy="399084"/>
              </a:xfrm>
              <a:prstGeom prst="rect">
                <a:avLst/>
              </a:prstGeom>
              <a:blipFill>
                <a:blip r:embed="rId5"/>
                <a:stretch>
                  <a:fillRect l="-17742" r="-11290"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263310" y="2877956"/>
                <a:ext cx="464038"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263310" y="2877956"/>
                <a:ext cx="464038" cy="399084"/>
              </a:xfrm>
              <a:prstGeom prst="rect">
                <a:avLst/>
              </a:prstGeom>
              <a:blipFill>
                <a:blip r:embed="rId6"/>
                <a:stretch>
                  <a:fillRect l="-14474" r="-10526"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257920" y="2877956"/>
                <a:ext cx="44005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257920" y="2877956"/>
                <a:ext cx="440057" cy="399084"/>
              </a:xfrm>
              <a:prstGeom prst="rect">
                <a:avLst/>
              </a:prstGeom>
              <a:blipFill>
                <a:blip r:embed="rId7"/>
                <a:stretch>
                  <a:fillRect l="-15068" r="-958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79723" y="2389366"/>
                <a:ext cx="17910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279723" y="2389366"/>
                <a:ext cx="1791003" cy="369332"/>
              </a:xfrm>
              <a:prstGeom prst="rect">
                <a:avLst/>
              </a:prstGeom>
              <a:blipFill>
                <a:blip r:embed="rId8"/>
                <a:stretch>
                  <a:fillRect l="-3401" r="-1020" b="-32787"/>
                </a:stretch>
              </a:blipFill>
            </p:spPr>
            <p:txBody>
              <a:bodyPr/>
              <a:lstStyle/>
              <a:p>
                <a:r>
                  <a:rPr lang="en-US">
                    <a:noFill/>
                  </a:rPr>
                  <a:t> </a:t>
                </a:r>
              </a:p>
            </p:txBody>
          </p:sp>
        </mc:Fallback>
      </mc:AlternateContent>
      <p:cxnSp>
        <p:nvCxnSpPr>
          <p:cNvPr id="23" name="Straight Connector 22"/>
          <p:cNvCxnSpPr/>
          <p:nvPr/>
        </p:nvCxnSpPr>
        <p:spPr>
          <a:xfrm>
            <a:off x="6836741" y="3096074"/>
            <a:ext cx="1072182" cy="0"/>
          </a:xfrm>
          <a:prstGeom prst="line">
            <a:avLst/>
          </a:prstGeom>
          <a:ln w="2857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8581764" y="2389366"/>
                <a:ext cx="18167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581764" y="2389366"/>
                <a:ext cx="1816779" cy="369332"/>
              </a:xfrm>
              <a:prstGeom prst="rect">
                <a:avLst/>
              </a:prstGeom>
              <a:blipFill>
                <a:blip r:embed="rId9"/>
                <a:stretch>
                  <a:fillRect l="-3691" r="-1342"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1111926" y="1602609"/>
                <a:ext cx="435952"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1111926" y="1602609"/>
                <a:ext cx="435952" cy="399084"/>
              </a:xfrm>
              <a:prstGeom prst="rect">
                <a:avLst/>
              </a:prstGeom>
              <a:blipFill>
                <a:blip r:embed="rId10"/>
                <a:stretch>
                  <a:fillRect l="-16901" r="-98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17628" y="1602609"/>
                <a:ext cx="43422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8" y="1602609"/>
                <a:ext cx="434221" cy="399084"/>
              </a:xfrm>
              <a:prstGeom prst="rect">
                <a:avLst/>
              </a:prstGeom>
              <a:blipFill>
                <a:blip r:embed="rId11"/>
                <a:stretch>
                  <a:fillRect l="-8451" r="-12676"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1329902" y="2384254"/>
                <a:ext cx="889666"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e>
                      </m:d>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11329902" y="2384254"/>
                <a:ext cx="889666" cy="425501"/>
              </a:xfrm>
              <a:prstGeom prst="rect">
                <a:avLst/>
              </a:prstGeom>
              <a:blipFill>
                <a:blip r:embed="rId12"/>
                <a:stretch>
                  <a:fillRect/>
                </a:stretch>
              </a:blipFill>
            </p:spPr>
            <p:txBody>
              <a:bodyPr/>
              <a:lstStyle/>
              <a:p>
                <a:r>
                  <a:rPr lang="en-US">
                    <a:noFill/>
                  </a:rPr>
                  <a:t> </a:t>
                </a:r>
              </a:p>
            </p:txBody>
          </p:sp>
        </mc:Fallback>
      </mc:AlternateContent>
      <p:sp>
        <p:nvSpPr>
          <p:cNvPr id="34" name="Rectangle 33"/>
          <p:cNvSpPr/>
          <p:nvPr/>
        </p:nvSpPr>
        <p:spPr>
          <a:xfrm>
            <a:off x="-8096" y="1602608"/>
            <a:ext cx="1510563" cy="3338227"/>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635087" y="1602608"/>
            <a:ext cx="8778417" cy="33382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540230" y="1602608"/>
            <a:ext cx="1642833" cy="3338227"/>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98426" y="4950071"/>
            <a:ext cx="990977" cy="646331"/>
          </a:xfrm>
          <a:prstGeom prst="rect">
            <a:avLst/>
          </a:prstGeom>
          <a:noFill/>
        </p:spPr>
        <p:txBody>
          <a:bodyPr wrap="none" rtlCol="0">
            <a:spAutoFit/>
          </a:bodyPr>
          <a:lstStyle/>
          <a:p>
            <a:pPr algn="ctr"/>
            <a:r>
              <a:rPr lang="en-US" dirty="0"/>
              <a:t>Input</a:t>
            </a:r>
          </a:p>
          <a:p>
            <a:pPr algn="ctr"/>
            <a:r>
              <a:rPr lang="en-US" dirty="0"/>
              <a:t>Stimulus</a:t>
            </a:r>
          </a:p>
        </p:txBody>
      </p:sp>
      <p:sp>
        <p:nvSpPr>
          <p:cNvPr id="39" name="TextBox 38"/>
          <p:cNvSpPr txBox="1"/>
          <p:nvPr/>
        </p:nvSpPr>
        <p:spPr>
          <a:xfrm>
            <a:off x="1635087" y="4950071"/>
            <a:ext cx="8763456" cy="369332"/>
          </a:xfrm>
          <a:prstGeom prst="rect">
            <a:avLst/>
          </a:prstGeom>
          <a:noFill/>
        </p:spPr>
        <p:txBody>
          <a:bodyPr wrap="square" rtlCol="0">
            <a:spAutoFit/>
          </a:bodyPr>
          <a:lstStyle/>
          <a:p>
            <a:pPr algn="ctr"/>
            <a:r>
              <a:rPr lang="en-US" dirty="0"/>
              <a:t>State  Variable</a:t>
            </a:r>
          </a:p>
        </p:txBody>
      </p:sp>
      <p:sp>
        <p:nvSpPr>
          <p:cNvPr id="40" name="TextBox 39"/>
          <p:cNvSpPr txBox="1"/>
          <p:nvPr/>
        </p:nvSpPr>
        <p:spPr>
          <a:xfrm>
            <a:off x="10895011" y="4947898"/>
            <a:ext cx="933269" cy="646331"/>
          </a:xfrm>
          <a:prstGeom prst="rect">
            <a:avLst/>
          </a:prstGeom>
          <a:noFill/>
        </p:spPr>
        <p:txBody>
          <a:bodyPr wrap="none" rtlCol="0">
            <a:spAutoFit/>
          </a:bodyPr>
          <a:lstStyle/>
          <a:p>
            <a:pPr algn="ctr"/>
            <a:r>
              <a:rPr lang="en-US" dirty="0"/>
              <a:t>Output</a:t>
            </a:r>
            <a:br>
              <a:rPr lang="en-US" dirty="0"/>
            </a:br>
            <a:r>
              <a:rPr lang="en-US" dirty="0"/>
              <a:t>Sigmoid</a:t>
            </a:r>
          </a:p>
        </p:txBody>
      </p:sp>
      <mc:AlternateContent xmlns:mc="http://schemas.openxmlformats.org/markup-compatibility/2006" xmlns:a14="http://schemas.microsoft.com/office/drawing/2010/main">
        <mc:Choice Requires="a14">
          <p:sp>
            <p:nvSpPr>
              <p:cNvPr id="41" name="TextBox 40"/>
              <p:cNvSpPr txBox="1"/>
              <p:nvPr/>
            </p:nvSpPr>
            <p:spPr>
              <a:xfrm>
                <a:off x="1635087" y="5477530"/>
                <a:ext cx="8778417" cy="926087"/>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𝑖𝑗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r>
                            <a:rPr lang="en-US" sz="2400" b="0" i="1" smtClean="0">
                              <a:latin typeface="Cambria Math" panose="02040503050406030204" pitchFamily="18" charset="0"/>
                            </a:rPr>
                            <m:t>𝑁</m:t>
                          </m:r>
                        </m:sub>
                        <m:sup/>
                        <m:e>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e>
                      </m:nary>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𝑁</m:t>
                          </m:r>
                        </m:sub>
                        <m:sup/>
                        <m:e>
                          <m:r>
                            <a:rPr lang="en-US" sz="2400" b="0" i="1" smtClean="0">
                              <a:latin typeface="Cambria Math" panose="02040503050406030204" pitchFamily="18" charset="0"/>
                            </a:rPr>
                            <m:t>𝐵</m:t>
                          </m:r>
                          <m:d>
                            <m:dPr>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e>
                      </m:nary>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1635087" y="5477530"/>
                <a:ext cx="8778417" cy="926087"/>
              </a:xfrm>
              <a:prstGeom prst="rect">
                <a:avLst/>
              </a:prstGeom>
              <a:blipFill>
                <a:blip r:embed="rId13"/>
                <a:stretch>
                  <a:fillRect/>
                </a:stretch>
              </a:blipFill>
              <a:ln w="28575">
                <a:solidFill>
                  <a:srgbClr val="FF0000"/>
                </a:solid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D10BFE1-9367-416A-AC6A-89437E0E883F}" type="slidenum">
              <a:rPr lang="en-US" smtClean="0"/>
              <a:t>16</a:t>
            </a:fld>
            <a:endParaRPr lang="en-US"/>
          </a:p>
        </p:txBody>
      </p:sp>
      <p:graphicFrame>
        <p:nvGraphicFramePr>
          <p:cNvPr id="24"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2886263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CMOS implementation of Canonical CNN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fontScale="92500" lnSpcReduction="20000"/>
              </a:bodyPr>
              <a:lstStyle/>
              <a:p>
                <a:r>
                  <a:rPr lang="en-US" dirty="0"/>
                  <a:t>Canonical CNN implementations is suitable for CMOS</a:t>
                </a:r>
              </a:p>
              <a:p>
                <a:pPr lvl="1"/>
                <a:r>
                  <a:rPr lang="en-US" dirty="0"/>
                  <a:t>Several Analog implementations available</a:t>
                </a:r>
              </a:p>
              <a:p>
                <a:pPr lvl="1"/>
                <a:r>
                  <a:rPr lang="en-US" dirty="0"/>
                  <a:t>Nonlinearity not a problem as long as its monotonic</a:t>
                </a:r>
              </a:p>
              <a:p>
                <a:endParaRPr lang="en-US" dirty="0"/>
              </a:p>
              <a:p>
                <a:r>
                  <a:rPr lang="en-US" dirty="0"/>
                  <a:t>Synaptic weights implemented using </a:t>
                </a:r>
                <a:r>
                  <a:rPr lang="en-US" dirty="0" err="1"/>
                  <a:t>transconductors</a:t>
                </a:r>
                <a:endParaRPr lang="en-US" dirty="0"/>
              </a:p>
              <a:p>
                <a:pPr lvl="1"/>
                <a:r>
                  <a:rPr lang="en-US" dirty="0"/>
                  <a:t>Need to be tunable with good matching</a:t>
                </a:r>
              </a:p>
              <a:p>
                <a:pPr lvl="1"/>
                <a:r>
                  <a:rPr lang="en-US" dirty="0" smtClean="0"/>
                  <a:t>Sets a </a:t>
                </a:r>
                <a:r>
                  <a:rPr lang="en-US" dirty="0"/>
                  <a:t>lower bound on the current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oMath>
                </a14:m>
                <a:r>
                  <a:rPr lang="en-US" dirty="0"/>
                  <a:t>)</a:t>
                </a:r>
              </a:p>
              <a:p>
                <a:pPr lvl="1"/>
                <a:r>
                  <a:rPr lang="en-US" dirty="0"/>
                  <a:t>Number of Synapses &gt;&gt; Number of Neurons</a:t>
                </a:r>
              </a:p>
              <a:p>
                <a:endParaRPr lang="en-US" dirty="0"/>
              </a:p>
              <a:p>
                <a:r>
                  <a:rPr lang="en-US" dirty="0"/>
                  <a:t>Neuron RC controls system dynamics and speed</a:t>
                </a:r>
              </a:p>
              <a:p>
                <a:pPr lvl="1"/>
                <a:r>
                  <a:rPr lang="en-US" dirty="0"/>
                  <a:t>Neuron C &gt;&gt; Parasitic Capacitance for reliable operation</a:t>
                </a:r>
              </a:p>
              <a:p>
                <a:pPr lvl="1"/>
                <a:r>
                  <a:rPr lang="en-US" dirty="0"/>
                  <a:t>R not too big to reduce the noise in the system, but </a:t>
                </a:r>
                <a14:m>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𝑅</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28" t="-3501"/>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D10BFE1-9367-416A-AC6A-89437E0E883F}" type="slidenum">
              <a:rPr lang="en-US" smtClean="0"/>
              <a:t>17</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2547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CMOS CNN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98677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18</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59988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graphene do?</a:t>
            </a:r>
          </a:p>
        </p:txBody>
      </p:sp>
      <p:sp>
        <p:nvSpPr>
          <p:cNvPr id="3" name="Content Placeholder 2"/>
          <p:cNvSpPr>
            <a:spLocks noGrp="1"/>
          </p:cNvSpPr>
          <p:nvPr>
            <p:ph idx="1"/>
          </p:nvPr>
        </p:nvSpPr>
        <p:spPr/>
        <p:txBody>
          <a:bodyPr/>
          <a:lstStyle/>
          <a:p>
            <a:r>
              <a:rPr lang="en-US" dirty="0"/>
              <a:t>Graphene provides variable, finite channel resistance</a:t>
            </a:r>
          </a:p>
          <a:p>
            <a:pPr lvl="1"/>
            <a:r>
              <a:rPr lang="en-US" dirty="0"/>
              <a:t>Voltage controlled resistor or low output resistance transistor</a:t>
            </a:r>
          </a:p>
          <a:p>
            <a:pPr lvl="1"/>
            <a:endParaRPr lang="en-US" dirty="0"/>
          </a:p>
          <a:p>
            <a:r>
              <a:rPr lang="en-US" dirty="0"/>
              <a:t>CVD graphene allow us to create </a:t>
            </a:r>
            <a:r>
              <a:rPr lang="en-US" dirty="0" smtClean="0"/>
              <a:t>a large number of devices</a:t>
            </a:r>
            <a:endParaRPr lang="en-US" dirty="0"/>
          </a:p>
          <a:p>
            <a:endParaRPr lang="en-US" dirty="0"/>
          </a:p>
          <a:p>
            <a:r>
              <a:rPr lang="en-US" dirty="0"/>
              <a:t>Graphene is compatible with CMOS</a:t>
            </a:r>
          </a:p>
          <a:p>
            <a:pPr lvl="1"/>
            <a:r>
              <a:rPr lang="en-US" dirty="0"/>
              <a:t>Allows leveraging the high memory density available in CMOS</a:t>
            </a:r>
          </a:p>
        </p:txBody>
      </p:sp>
      <p:sp>
        <p:nvSpPr>
          <p:cNvPr id="6" name="Slide Number Placeholder 5"/>
          <p:cNvSpPr>
            <a:spLocks noGrp="1"/>
          </p:cNvSpPr>
          <p:nvPr>
            <p:ph type="sldNum" sz="quarter" idx="12"/>
          </p:nvPr>
        </p:nvSpPr>
        <p:spPr/>
        <p:txBody>
          <a:bodyPr/>
          <a:lstStyle/>
          <a:p>
            <a:fld id="{4D10BFE1-9367-416A-AC6A-89437E0E883F}" type="slidenum">
              <a:rPr lang="en-US" smtClean="0"/>
              <a:t>19</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021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next on the Roadmap?</a:t>
            </a:r>
            <a:endParaRPr lang="en-US" dirty="0"/>
          </a:p>
        </p:txBody>
      </p:sp>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658" t="14114" r="30883" b="14324"/>
          <a:stretch/>
        </p:blipFill>
        <p:spPr bwMode="auto">
          <a:xfrm>
            <a:off x="2990397" y="1825625"/>
            <a:ext cx="6211205"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67000" y="6096000"/>
            <a:ext cx="7010400" cy="230832"/>
          </a:xfrm>
          <a:prstGeom prst="rect">
            <a:avLst/>
          </a:prstGeom>
        </p:spPr>
        <p:txBody>
          <a:bodyPr wrap="square">
            <a:spAutoFit/>
          </a:bodyPr>
          <a:lstStyle/>
          <a:p>
            <a:pPr algn="ctr"/>
            <a:r>
              <a:rPr lang="en-US" sz="900" dirty="0"/>
              <a:t>W. Arden, M. Brillouët, P. Cogez, M. Graef, B. Huizing, and R. Mahnkopf, “‘More-than-Moore’ White Paper.”</a:t>
            </a:r>
          </a:p>
        </p:txBody>
      </p:sp>
      <p:sp>
        <p:nvSpPr>
          <p:cNvPr id="3" name="Slide Number Placeholder 2"/>
          <p:cNvSpPr>
            <a:spLocks noGrp="1"/>
          </p:cNvSpPr>
          <p:nvPr>
            <p:ph type="sldNum" sz="quarter" idx="12"/>
          </p:nvPr>
        </p:nvSpPr>
        <p:spPr/>
        <p:txBody>
          <a:bodyPr/>
          <a:lstStyle/>
          <a:p>
            <a:fld id="{4D10BFE1-9367-416A-AC6A-89437E0E883F}" type="slidenum">
              <a:rPr lang="en-US" smtClean="0"/>
              <a:t>2</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196997542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40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Resistance vs Gate Voltage</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838200" y="1825625"/>
                <a:ext cx="5471160" cy="4351338"/>
              </a:xfrm>
            </p:spPr>
            <p:txBody>
              <a:bodyPr>
                <a:normAutofit/>
              </a:bodyPr>
              <a:lstStyle/>
              <a:p>
                <a:r>
                  <a:rPr lang="en-US" dirty="0"/>
                  <a:t>CVD graphene operates typically in the diffusive regime (</a:t>
                </a:r>
                <a:r>
                  <a:rPr lang="en-US" dirty="0" err="1"/>
                  <a:t>Drude</a:t>
                </a:r>
                <a:r>
                  <a:rPr lang="en-US" dirty="0"/>
                  <a:t> Model)</a:t>
                </a:r>
              </a:p>
              <a:p>
                <a:endParaRPr lang="en-US" dirty="0"/>
              </a:p>
              <a:p>
                <a:r>
                  <a:rPr lang="en-US" dirty="0"/>
                  <a:t>One popular model is the constant mobility model</a:t>
                </a:r>
                <a:br>
                  <a:rPr lang="en-US" dirty="0"/>
                </a:b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𝑠𝑞</m:t>
                            </m:r>
                          </m:sub>
                        </m:sSub>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m:t>
                                    </m:r>
                                  </m:sub>
                                </m:sSub>
                              </m:e>
                            </m:d>
                          </m:e>
                        </m:rad>
                      </m:den>
                    </m:f>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838200" y="1825625"/>
                <a:ext cx="5471160" cy="4351338"/>
              </a:xfrm>
              <a:blipFill>
                <a:blip r:embed="rId2"/>
                <a:stretch>
                  <a:fillRect l="-2007" t="-2241" r="-3122"/>
                </a:stretch>
              </a:blipFill>
            </p:spPr>
            <p:txBody>
              <a:bodyPr/>
              <a:lstStyle/>
              <a:p>
                <a:r>
                  <a:rPr lang="en-US">
                    <a:noFill/>
                  </a:rPr>
                  <a:t> </a:t>
                </a:r>
              </a:p>
            </p:txBody>
          </p:sp>
        </mc:Fallback>
      </mc:AlternateContent>
      <p:pic>
        <p:nvPicPr>
          <p:cNvPr id="9" name="Content Placeholder 8"/>
          <p:cNvPicPr>
            <a:picLocks noGrp="1" noChangeAspect="1"/>
          </p:cNvPicPr>
          <p:nvPr>
            <p:ph sz="half" idx="2"/>
          </p:nvPr>
        </p:nvPicPr>
        <p:blipFill>
          <a:blip r:embed="rId3"/>
          <a:stretch>
            <a:fillRect/>
          </a:stretch>
        </p:blipFill>
        <p:spPr>
          <a:xfrm>
            <a:off x="6479709" y="1825624"/>
            <a:ext cx="5476788" cy="4273423"/>
          </a:xfrm>
          <a:prstGeom prst="rect">
            <a:avLst/>
          </a:prstGeom>
        </p:spPr>
      </p:pic>
      <p:sp>
        <p:nvSpPr>
          <p:cNvPr id="3" name="Slide Number Placeholder 2"/>
          <p:cNvSpPr>
            <a:spLocks noGrp="1"/>
          </p:cNvSpPr>
          <p:nvPr>
            <p:ph type="sldNum" sz="quarter" idx="12"/>
          </p:nvPr>
        </p:nvSpPr>
        <p:spPr/>
        <p:txBody>
          <a:bodyPr/>
          <a:lstStyle/>
          <a:p>
            <a:fld id="{4D10BFE1-9367-416A-AC6A-89437E0E883F}" type="slidenum">
              <a:rPr lang="en-US" smtClean="0"/>
              <a:t>20</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0142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01838" y="1459544"/>
            <a:ext cx="6414730" cy="4355151"/>
          </a:xfrm>
          <a:prstGeom prst="rect">
            <a:avLst/>
          </a:prstGeom>
        </p:spPr>
      </p:pic>
      <p:cxnSp>
        <p:nvCxnSpPr>
          <p:cNvPr id="7" name="Straight Arrow Connector 6"/>
          <p:cNvCxnSpPr/>
          <p:nvPr/>
        </p:nvCxnSpPr>
        <p:spPr>
          <a:xfrm flipH="1">
            <a:off x="8247888" y="2231136"/>
            <a:ext cx="1591056" cy="576072"/>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8183880" y="2231136"/>
            <a:ext cx="1655064" cy="1094419"/>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9334867" y="1861804"/>
                <a:ext cx="2725811" cy="369332"/>
              </a:xfrm>
              <a:prstGeom prst="rect">
                <a:avLst/>
              </a:prstGeom>
              <a:noFill/>
            </p:spPr>
            <p:txBody>
              <a:bodyPr wrap="none" rtlCol="0">
                <a:spAutoFit/>
              </a:bodyPr>
              <a:lstStyle/>
              <a:p>
                <a:r>
                  <a:rPr lang="en-US" dirty="0"/>
                  <a:t>Fixed total R &gt;&gt;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𝑃𝐷</m:t>
                        </m:r>
                      </m:sub>
                    </m:sSub>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334867" y="1861804"/>
                <a:ext cx="2725811" cy="369332"/>
              </a:xfrm>
              <a:prstGeom prst="rect">
                <a:avLst/>
              </a:prstGeom>
              <a:blipFill>
                <a:blip r:embed="rId4"/>
                <a:stretch>
                  <a:fillRect l="-179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01837" y="5778119"/>
                <a:ext cx="6414731" cy="829843"/>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𝐶</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𝑠𝑢𝑝𝑝𝑙𝑦</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𝑃𝐷</m:t>
                                  </m:r>
                                </m:sub>
                              </m:sSub>
                            </m:den>
                          </m:f>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701837" y="5778119"/>
                <a:ext cx="6414731" cy="829843"/>
              </a:xfrm>
              <a:prstGeom prst="rect">
                <a:avLst/>
              </a:prstGeom>
              <a:blipFill>
                <a:blip r:embed="rId5"/>
                <a:stretch>
                  <a:fillRect/>
                </a:stretch>
              </a:blipFill>
              <a:ln w="28575">
                <a:solidFill>
                  <a:srgbClr val="FF0000"/>
                </a:solidFill>
              </a:ln>
            </p:spPr>
            <p:txBody>
              <a:bodyPr/>
              <a:lstStyle/>
              <a:p>
                <a:r>
                  <a:rPr lang="en-US">
                    <a:noFill/>
                  </a:rPr>
                  <a:t> </a:t>
                </a:r>
              </a:p>
            </p:txBody>
          </p:sp>
        </mc:Fallback>
      </mc:AlternateContent>
      <p:sp>
        <p:nvSpPr>
          <p:cNvPr id="14" name="Rectangle 13"/>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p:sp>
        <p:nvSpPr>
          <p:cNvPr id="3" name="Slide Number Placeholder 2"/>
          <p:cNvSpPr>
            <a:spLocks noGrp="1"/>
          </p:cNvSpPr>
          <p:nvPr>
            <p:ph type="sldNum" sz="quarter" idx="12"/>
          </p:nvPr>
        </p:nvSpPr>
        <p:spPr/>
        <p:txBody>
          <a:bodyPr/>
          <a:lstStyle/>
          <a:p>
            <a:fld id="{4D10BFE1-9367-416A-AC6A-89437E0E883F}" type="slidenum">
              <a:rPr lang="en-US" smtClean="0"/>
              <a:t>21</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73575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All-Graphene CNN – Architecture Properties</a:t>
            </a:r>
          </a:p>
        </p:txBody>
      </p:sp>
      <p:sp>
        <p:nvSpPr>
          <p:cNvPr id="8" name="Content Placeholder 7"/>
          <p:cNvSpPr>
            <a:spLocks noGrp="1"/>
          </p:cNvSpPr>
          <p:nvPr>
            <p:ph idx="1"/>
          </p:nvPr>
        </p:nvSpPr>
        <p:spPr/>
        <p:txBody>
          <a:bodyPr>
            <a:normAutofit lnSpcReduction="10000"/>
          </a:bodyPr>
          <a:lstStyle/>
          <a:p>
            <a:r>
              <a:rPr lang="en-US" dirty="0"/>
              <a:t>Neurons formed by a string of two voltage controlled resistors</a:t>
            </a:r>
          </a:p>
          <a:p>
            <a:pPr lvl="1"/>
            <a:r>
              <a:rPr lang="en-US" dirty="0"/>
              <a:t>Inhibitory/Excitatory resistors pull towards ground/supply respectively</a:t>
            </a:r>
          </a:p>
          <a:p>
            <a:endParaRPr lang="en-US" dirty="0"/>
          </a:p>
          <a:p>
            <a:r>
              <a:rPr lang="en-US" dirty="0"/>
              <a:t>Neuron Capacitor stores the state</a:t>
            </a:r>
          </a:p>
          <a:p>
            <a:endParaRPr lang="en-US" dirty="0"/>
          </a:p>
          <a:p>
            <a:r>
              <a:rPr lang="en-US" dirty="0"/>
              <a:t>Synapses formed via two complementary digitally-controlled resistors</a:t>
            </a:r>
          </a:p>
          <a:p>
            <a:pPr lvl="1"/>
            <a:r>
              <a:rPr lang="en-US" dirty="0"/>
              <a:t>Scales the output of the neuron before applying it to the inhibitory/excitatory control of the neighbor neuron</a:t>
            </a:r>
          </a:p>
          <a:p>
            <a:endParaRPr lang="en-US" dirty="0"/>
          </a:p>
          <a:p>
            <a:r>
              <a:rPr lang="en-US" dirty="0"/>
              <a:t>Both neurons and synapses formed via dual-gates graphene FETs</a:t>
            </a:r>
          </a:p>
        </p:txBody>
      </p:sp>
      <p:sp>
        <p:nvSpPr>
          <p:cNvPr id="2" name="Slide Number Placeholder 1"/>
          <p:cNvSpPr>
            <a:spLocks noGrp="1"/>
          </p:cNvSpPr>
          <p:nvPr>
            <p:ph type="sldNum" sz="quarter" idx="12"/>
          </p:nvPr>
        </p:nvSpPr>
        <p:spPr/>
        <p:txBody>
          <a:bodyPr/>
          <a:lstStyle/>
          <a:p>
            <a:fld id="{4D10BFE1-9367-416A-AC6A-89437E0E883F}" type="slidenum">
              <a:rPr lang="en-US" smtClean="0"/>
              <a:t>22</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185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 Properties</a:t>
            </a:r>
          </a:p>
        </p:txBody>
      </p:sp>
      <p:sp>
        <p:nvSpPr>
          <p:cNvPr id="4" name="Text Placeholder 3"/>
          <p:cNvSpPr>
            <a:spLocks noGrp="1"/>
          </p:cNvSpPr>
          <p:nvPr>
            <p:ph type="body" idx="1"/>
          </p:nvPr>
        </p:nvSpPr>
        <p:spPr/>
        <p:txBody>
          <a:bodyPr/>
          <a:lstStyle/>
          <a:p>
            <a:r>
              <a:rPr lang="en-US" dirty="0"/>
              <a:t>Pros</a:t>
            </a:r>
          </a:p>
        </p:txBody>
      </p:sp>
      <p:sp>
        <p:nvSpPr>
          <p:cNvPr id="3" name="Content Placeholder 2"/>
          <p:cNvSpPr>
            <a:spLocks noGrp="1"/>
          </p:cNvSpPr>
          <p:nvPr>
            <p:ph sz="half" idx="2"/>
          </p:nvPr>
        </p:nvSpPr>
        <p:spPr/>
        <p:txBody>
          <a:bodyPr>
            <a:normAutofit/>
          </a:bodyPr>
          <a:lstStyle/>
          <a:p>
            <a:pPr marL="514350" indent="-514350">
              <a:buFont typeface="+mj-lt"/>
              <a:buAutoNum type="arabicPeriod"/>
            </a:pPr>
            <a:r>
              <a:rPr lang="en-US" dirty="0"/>
              <a:t>Implicit sigmoidal behavior.</a:t>
            </a:r>
          </a:p>
          <a:p>
            <a:pPr marL="514350" indent="-514350">
              <a:buFont typeface="+mj-lt"/>
              <a:buAutoNum type="arabicPeriod"/>
            </a:pPr>
            <a:r>
              <a:rPr lang="en-US" dirty="0"/>
              <a:t>Synapse power consumption can be made arbitrarily small.</a:t>
            </a:r>
          </a:p>
          <a:p>
            <a:pPr marL="514350" indent="-514350">
              <a:buFont typeface="+mj-lt"/>
              <a:buAutoNum type="arabicPeriod"/>
            </a:pPr>
            <a:r>
              <a:rPr lang="en-US" dirty="0"/>
              <a:t>Reduced parasitic capacitance at state variable node.</a:t>
            </a:r>
          </a:p>
          <a:p>
            <a:pPr marL="514350" indent="-514350">
              <a:buFont typeface="+mj-lt"/>
              <a:buAutoNum type="arabicPeriod"/>
            </a:pPr>
            <a:r>
              <a:rPr lang="en-US" dirty="0"/>
              <a:t>Synapse matching required locally not globally.</a:t>
            </a:r>
          </a:p>
        </p:txBody>
      </p:sp>
      <p:sp>
        <p:nvSpPr>
          <p:cNvPr id="5" name="Text Placeholder 4"/>
          <p:cNvSpPr>
            <a:spLocks noGrp="1"/>
          </p:cNvSpPr>
          <p:nvPr>
            <p:ph type="body" sz="quarter" idx="3"/>
          </p:nvPr>
        </p:nvSpPr>
        <p:spPr/>
        <p:txBody>
          <a:bodyPr/>
          <a:lstStyle/>
          <a:p>
            <a:r>
              <a:rPr lang="en-US" dirty="0"/>
              <a:t>Cons</a:t>
            </a:r>
          </a:p>
        </p:txBody>
      </p:sp>
      <p:sp>
        <p:nvSpPr>
          <p:cNvPr id="6" name="Content Placeholder 5"/>
          <p:cNvSpPr>
            <a:spLocks noGrp="1"/>
          </p:cNvSpPr>
          <p:nvPr>
            <p:ph sz="quarter" idx="4"/>
          </p:nvPr>
        </p:nvSpPr>
        <p:spPr/>
        <p:txBody>
          <a:bodyPr/>
          <a:lstStyle/>
          <a:p>
            <a:pPr marL="514350" indent="-514350">
              <a:buFont typeface="+mj-lt"/>
              <a:buAutoNum type="arabicPeriod"/>
            </a:pPr>
            <a:r>
              <a:rPr lang="en-US" dirty="0"/>
              <a:t>Neuron RC limits speed.</a:t>
            </a:r>
          </a:p>
          <a:p>
            <a:pPr marL="514350" indent="-514350">
              <a:buFont typeface="+mj-lt"/>
              <a:buAutoNum type="arabicPeriod"/>
            </a:pPr>
            <a:r>
              <a:rPr lang="en-US" dirty="0"/>
              <a:t>More complicated training.</a:t>
            </a:r>
          </a:p>
          <a:p>
            <a:pPr marL="514350" indent="-514350">
              <a:buFont typeface="+mj-lt"/>
              <a:buAutoNum type="arabicPeriod"/>
            </a:pPr>
            <a:r>
              <a:rPr lang="en-US" dirty="0"/>
              <a:t>Network size limited by gate strength.</a:t>
            </a:r>
          </a:p>
        </p:txBody>
      </p:sp>
      <p:sp>
        <p:nvSpPr>
          <p:cNvPr id="9" name="Slide Number Placeholder 8"/>
          <p:cNvSpPr>
            <a:spLocks noGrp="1"/>
          </p:cNvSpPr>
          <p:nvPr>
            <p:ph type="sldNum" sz="quarter" idx="12"/>
          </p:nvPr>
        </p:nvSpPr>
        <p:spPr/>
        <p:txBody>
          <a:bodyPr/>
          <a:lstStyle/>
          <a:p>
            <a:fld id="{4D10BFE1-9367-416A-AC6A-89437E0E883F}" type="slidenum">
              <a:rPr lang="en-US" smtClean="0"/>
              <a:t>23</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7658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Mobility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𝑊</m:t>
                                  </m:r>
                                </m:den>
                              </m:f>
                            </m:e>
                          </m:d>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num>
                                        <m:den>
                                          <m:r>
                                            <a:rPr lang="en-US" b="0" i="1" smtClean="0">
                                              <a:latin typeface="Cambria Math" panose="02040503050406030204" pitchFamily="18" charset="0"/>
                                            </a:rPr>
                                            <m:t>𝑞</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𝐷𝑖𝑟𝑎𝑐</m:t>
                                              </m:r>
                                            </m:sub>
                                          </m:sSub>
                                        </m:e>
                                      </m:d>
                                    </m:e>
                                  </m:d>
                                </m:e>
                                <m:sup>
                                  <m:r>
                                    <a:rPr lang="en-US" b="0" i="1" smtClean="0">
                                      <a:latin typeface="Cambria Math" panose="02040503050406030204" pitchFamily="18" charset="0"/>
                                    </a:rPr>
                                    <m:t>2</m:t>
                                  </m:r>
                                </m:sup>
                              </m:sSup>
                            </m:e>
                          </m:rad>
                        </m:den>
                      </m:f>
                    </m:oMath>
                  </m:oMathPara>
                </a14:m>
                <a:endParaRPr lang="en-US" b="0" dirty="0"/>
              </a:p>
              <a:p>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𝐷𝑖𝑟𝑎𝑐</m:t>
                        </m:r>
                      </m:sub>
                    </m:sSub>
                    <m:r>
                      <m:rPr>
                        <m:nor/>
                      </m:rPr>
                      <a:rPr lang="en-US" dirty="0"/>
                      <m:t>: </m:t>
                    </m:r>
                    <m:r>
                      <m:rPr>
                        <m:nor/>
                      </m:rPr>
                      <a:rPr lang="en-US" dirty="0"/>
                      <m:t>Dirac</m:t>
                    </m:r>
                    <m:r>
                      <m:rPr>
                        <m:nor/>
                      </m:rPr>
                      <a:rPr lang="en-US" dirty="0"/>
                      <m:t> </m:t>
                    </m:r>
                    <m:r>
                      <m:rPr>
                        <m:nor/>
                      </m:rPr>
                      <a:rPr lang="en-US" dirty="0"/>
                      <m:t>Voltage</m:t>
                    </m:r>
                  </m:oMath>
                </a14:m>
                <a:r>
                  <a:rPr lang="en-US" dirty="0"/>
                  <a:t> (Charge-Neutrality Point)</a:t>
                </a:r>
              </a:p>
              <a:p>
                <a14:m>
                  <m:oMath xmlns:m="http://schemas.openxmlformats.org/officeDocument/2006/math">
                    <m:r>
                      <a:rPr lang="en-US" i="1">
                        <a:latin typeface="Cambria Math" panose="02040503050406030204" pitchFamily="18" charset="0"/>
                      </a:rPr>
                      <m:t>𝜇</m:t>
                    </m:r>
                    <m:r>
                      <m:rPr>
                        <m:nor/>
                      </m:rPr>
                      <a:rPr lang="en-US" dirty="0"/>
                      <m:t>: </m:t>
                    </m:r>
                    <m:r>
                      <m:rPr>
                        <m:nor/>
                      </m:rPr>
                      <a:rPr lang="en-US" dirty="0"/>
                      <m:t>Field</m:t>
                    </m:r>
                    <m:r>
                      <m:rPr>
                        <m:nor/>
                      </m:rPr>
                      <a:rPr lang="en-US" dirty="0"/>
                      <m:t>−</m:t>
                    </m:r>
                    <m:r>
                      <m:rPr>
                        <m:nor/>
                      </m:rPr>
                      <a:rPr lang="en-US" dirty="0"/>
                      <m:t>Effect</m:t>
                    </m:r>
                    <m:r>
                      <m:rPr>
                        <m:nor/>
                      </m:rPr>
                      <a:rPr lang="en-US" dirty="0"/>
                      <m:t> </m:t>
                    </m:r>
                    <m:r>
                      <m:rPr>
                        <m:nor/>
                      </m:rPr>
                      <a:rPr lang="en-US" dirty="0"/>
                      <m:t>Mobility</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m:rPr>
                        <m:nor/>
                      </m:rPr>
                      <a:rPr lang="en-US" dirty="0"/>
                      <m:t>: </m:t>
                    </m:r>
                    <m:r>
                      <m:rPr>
                        <m:nor/>
                      </m:rPr>
                      <a:rPr lang="en-US" dirty="0"/>
                      <m:t>Charged</m:t>
                    </m:r>
                    <m:r>
                      <m:rPr>
                        <m:nor/>
                      </m:rPr>
                      <a:rPr lang="en-US" dirty="0"/>
                      <m:t>−</m:t>
                    </m:r>
                    <m:r>
                      <m:rPr>
                        <m:nor/>
                      </m:rPr>
                      <a:rPr lang="en-US" dirty="0"/>
                      <m:t>Impurity</m:t>
                    </m:r>
                    <m:r>
                      <m:rPr>
                        <m:nor/>
                      </m:rPr>
                      <a:rPr lang="en-US" dirty="0"/>
                      <m:t> </m:t>
                    </m:r>
                    <m:r>
                      <m:rPr>
                        <m:nor/>
                      </m:rPr>
                      <a:rPr lang="en-US" dirty="0"/>
                      <m:t>Concentration</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oMath>
                </a14:m>
                <a:r>
                  <a:rPr lang="en-US" b="0" dirty="0"/>
                  <a:t>: Contact Resistance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oMath>
                </a14:m>
                <a:r>
                  <a:rPr lang="en-US" b="0" dirty="0"/>
                  <a:t>: Back gate oxide areal capacitance</a:t>
                </a:r>
              </a:p>
              <a:p>
                <a14:m>
                  <m:oMath xmlns:m="http://schemas.openxmlformats.org/officeDocument/2006/math">
                    <m:r>
                      <a:rPr lang="en-US" b="0" i="1" smtClean="0">
                        <a:latin typeface="Cambria Math" panose="02040503050406030204" pitchFamily="18" charset="0"/>
                      </a:rPr>
                      <m:t>𝑞</m:t>
                    </m:r>
                  </m:oMath>
                </a14:m>
                <a:r>
                  <a:rPr lang="en-US" b="0" dirty="0"/>
                  <a:t>: Electronic charge</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b="0" dirty="0"/>
                  <a:t>: Number of squares in the channel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70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24</a:t>
            </a:fld>
            <a:endParaRPr lang="en-US" altLang="en-US"/>
          </a:p>
        </p:txBody>
      </p:sp>
      <p:sp>
        <p:nvSpPr>
          <p:cNvPr id="5" name="Rectangle 4"/>
          <p:cNvSpPr/>
          <p:nvPr/>
        </p:nvSpPr>
        <p:spPr>
          <a:xfrm>
            <a:off x="3817374" y="6094512"/>
            <a:ext cx="4572000" cy="307777"/>
          </a:xfrm>
          <a:prstGeom prst="rect">
            <a:avLst/>
          </a:prstGeom>
        </p:spPr>
        <p:txBody>
          <a:bodyPr>
            <a:spAutoFit/>
          </a:bodyPr>
          <a:lstStyle/>
          <a:p>
            <a:pPr algn="ctr"/>
            <a:r>
              <a:rPr lang="en-US" sz="700" dirty="0"/>
              <a:t>S. Kim, J. Nah, I. Jo, D. </a:t>
            </a:r>
            <a:r>
              <a:rPr lang="en-US" sz="700" dirty="0" err="1"/>
              <a:t>Shahrjerdi</a:t>
            </a:r>
            <a:r>
              <a:rPr lang="en-US" sz="700" dirty="0"/>
              <a:t>, L. Colombo, Z. Yao, E. </a:t>
            </a:r>
            <a:r>
              <a:rPr lang="en-US" sz="700" dirty="0" err="1"/>
              <a:t>Tutuc</a:t>
            </a:r>
            <a:r>
              <a:rPr lang="en-US" sz="700" dirty="0"/>
              <a:t>, and S. K. Banerjee, “Realization of a high mobility dual-gated graphene field-effect transistor with Al2O3 dielectric,” </a:t>
            </a:r>
            <a:r>
              <a:rPr lang="en-US" sz="700" i="1" dirty="0"/>
              <a:t>Appl. Phys. Lett.</a:t>
            </a:r>
            <a:r>
              <a:rPr lang="en-US" sz="700" dirty="0"/>
              <a:t>, vol. 94, no. 6, p. 62107, 2009.</a:t>
            </a:r>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791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Neuron/Synapse: Device Structure</a:t>
            </a:r>
          </a:p>
        </p:txBody>
      </p:sp>
      <p:pic>
        <p:nvPicPr>
          <p:cNvPr id="11" name="Content Placeholder 10"/>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27652" y="1337596"/>
            <a:ext cx="8136695" cy="4102100"/>
          </a:xfrm>
          <a:prstGeom prst="rect">
            <a:avLst/>
          </a:prstGeom>
          <a:noFill/>
          <a:ln>
            <a:noFill/>
          </a:ln>
        </p:spPr>
      </p:pic>
      <p:sp>
        <p:nvSpPr>
          <p:cNvPr id="12" name="Rectangle 11"/>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mc:AlternateContent xmlns:mc="http://schemas.openxmlformats.org/markup-compatibility/2006" xmlns:a14="http://schemas.microsoft.com/office/drawing/2010/main">
        <mc:Choice Requires="a14">
          <p:sp>
            <p:nvSpPr>
              <p:cNvPr id="13" name="TextBox 12"/>
              <p:cNvSpPr txBox="1"/>
              <p:nvPr/>
            </p:nvSpPr>
            <p:spPr>
              <a:xfrm>
                <a:off x="838199" y="5567807"/>
                <a:ext cx="10515601" cy="1008225"/>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𝜌</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𝑢</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𝑢</m:t>
                              </m:r>
                            </m:sub>
                          </m:sSub>
                        </m:den>
                      </m:f>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 </m:t>
                          </m:r>
                        </m:sub>
                        <m:sup>
                          <m:r>
                            <a:rPr lang="en-US" sz="2400" b="0" i="1" smtClean="0">
                              <a:latin typeface="Cambria Math" panose="02040503050406030204" pitchFamily="18" charset="0"/>
                            </a:rPr>
                            <m:t>𝑛</m:t>
                          </m:r>
                        </m:sup>
                        <m:e>
                          <m:r>
                            <a:rPr lang="en-US" sz="2400" i="1">
                              <a:latin typeface="Cambria Math" panose="02040503050406030204" pitchFamily="18" charset="0"/>
                            </a:rPr>
                            <m:t>𝜌</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𝑊</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num>
                            <m:den>
                              <m:r>
                                <a:rPr lang="en-US" sz="2400" b="0" i="1" smtClean="0">
                                  <a:latin typeface="Cambria Math" panose="02040503050406030204" pitchFamily="18" charset="0"/>
                                </a:rPr>
                                <m:t>𝑊</m:t>
                              </m:r>
                            </m:den>
                          </m:f>
                        </m:e>
                      </m:nary>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38199" y="5567807"/>
                <a:ext cx="10515601" cy="1008225"/>
              </a:xfrm>
              <a:prstGeom prst="rect">
                <a:avLst/>
              </a:prstGeom>
              <a:blipFill>
                <a:blip r:embed="rId3"/>
                <a:stretch>
                  <a:fillRect/>
                </a:stretch>
              </a:blipFill>
              <a:ln w="28575">
                <a:solidFill>
                  <a:srgbClr val="FF0000"/>
                </a:solidFill>
              </a:ln>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4D10BFE1-9367-416A-AC6A-89437E0E883F}" type="slidenum">
              <a:rPr lang="en-US" smtClean="0"/>
              <a:t>25</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36194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Notable Fabrication Details</a:t>
            </a:r>
          </a:p>
        </p:txBody>
      </p:sp>
      <p:sp>
        <p:nvSpPr>
          <p:cNvPr id="3" name="Content Placeholder 2"/>
          <p:cNvSpPr>
            <a:spLocks noGrp="1"/>
          </p:cNvSpPr>
          <p:nvPr>
            <p:ph idx="1"/>
          </p:nvPr>
        </p:nvSpPr>
        <p:spPr/>
        <p:txBody>
          <a:bodyPr/>
          <a:lstStyle/>
          <a:p>
            <a:r>
              <a:rPr lang="en-US" dirty="0"/>
              <a:t>Contacts cannot be sputtered to prevent damage to graphene</a:t>
            </a:r>
          </a:p>
          <a:p>
            <a:pPr lvl="1"/>
            <a:r>
              <a:rPr lang="en-US" dirty="0"/>
              <a:t>Evaporation causes no kinetic impact damage unlike sputtering</a:t>
            </a:r>
          </a:p>
          <a:p>
            <a:endParaRPr lang="en-US" dirty="0"/>
          </a:p>
          <a:p>
            <a:r>
              <a:rPr lang="en-US" dirty="0"/>
              <a:t>Top gate oxide require a seed as non-functionalized ALD precursors do not react with the graphene surface and preferentially react with reactive graphene edges</a:t>
            </a:r>
          </a:p>
          <a:p>
            <a:endParaRPr lang="en-US" dirty="0"/>
          </a:p>
          <a:p>
            <a:r>
              <a:rPr lang="en-US" dirty="0"/>
              <a:t>Top gate oxide ALD relieves stress developed during contacting, etching and seed layer deposition (more on this later)</a:t>
            </a:r>
          </a:p>
          <a:p>
            <a:endParaRPr lang="en-US" dirty="0"/>
          </a:p>
        </p:txBody>
      </p:sp>
      <p:sp>
        <p:nvSpPr>
          <p:cNvPr id="6" name="Slide Number Placeholder 5"/>
          <p:cNvSpPr>
            <a:spLocks noGrp="1"/>
          </p:cNvSpPr>
          <p:nvPr>
            <p:ph type="sldNum" sz="quarter" idx="12"/>
          </p:nvPr>
        </p:nvSpPr>
        <p:spPr/>
        <p:txBody>
          <a:bodyPr/>
          <a:lstStyle/>
          <a:p>
            <a:fld id="{4D10BFE1-9367-416A-AC6A-89437E0E883F}" type="slidenum">
              <a:rPr lang="en-US" smtClean="0"/>
              <a:t>26</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932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Neuron/Synapse: How they look like</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67549" y="1900867"/>
            <a:ext cx="4800179" cy="4208987"/>
          </a:xfrm>
        </p:spPr>
      </p:pic>
      <p:sp>
        <p:nvSpPr>
          <p:cNvPr id="9" name="TextBox 8"/>
          <p:cNvSpPr txBox="1"/>
          <p:nvPr/>
        </p:nvSpPr>
        <p:spPr>
          <a:xfrm>
            <a:off x="8231262" y="6176963"/>
            <a:ext cx="1442254" cy="369332"/>
          </a:xfrm>
          <a:prstGeom prst="rect">
            <a:avLst/>
          </a:prstGeom>
          <a:noFill/>
        </p:spPr>
        <p:txBody>
          <a:bodyPr wrap="none" rtlCol="0">
            <a:spAutoFit/>
          </a:bodyPr>
          <a:lstStyle/>
          <a:p>
            <a:r>
              <a:rPr lang="en-US" dirty="0"/>
              <a:t>3-bit Synapse</a:t>
            </a:r>
          </a:p>
        </p:txBody>
      </p:sp>
      <p:pic>
        <p:nvPicPr>
          <p:cNvPr id="12" name="Content Placeholder 11"/>
          <p:cNvPicPr>
            <a:picLocks noGrp="1" noChangeAspect="1"/>
          </p:cNvPicPr>
          <p:nvPr>
            <p:ph sz="half" idx="1"/>
          </p:nvPr>
        </p:nvPicPr>
        <p:blipFill>
          <a:blip r:embed="rId3"/>
          <a:stretch>
            <a:fillRect/>
          </a:stretch>
        </p:blipFill>
        <p:spPr>
          <a:xfrm>
            <a:off x="890586" y="1825625"/>
            <a:ext cx="5076828" cy="4351338"/>
          </a:xfrm>
          <a:prstGeom prst="rect">
            <a:avLst/>
          </a:prstGeom>
        </p:spPr>
      </p:pic>
      <p:sp>
        <p:nvSpPr>
          <p:cNvPr id="13" name="TextBox 12"/>
          <p:cNvSpPr txBox="1"/>
          <p:nvPr/>
        </p:nvSpPr>
        <p:spPr>
          <a:xfrm>
            <a:off x="2615576" y="6176963"/>
            <a:ext cx="1626856" cy="369332"/>
          </a:xfrm>
          <a:prstGeom prst="rect">
            <a:avLst/>
          </a:prstGeom>
          <a:noFill/>
        </p:spPr>
        <p:txBody>
          <a:bodyPr wrap="none" rtlCol="0">
            <a:spAutoFit/>
          </a:bodyPr>
          <a:lstStyle/>
          <a:p>
            <a:pPr algn="ctr"/>
            <a:r>
              <a:rPr lang="en-US" dirty="0"/>
              <a:t>3-input Neuron</a:t>
            </a:r>
          </a:p>
        </p:txBody>
      </p:sp>
      <p:sp>
        <p:nvSpPr>
          <p:cNvPr id="3" name="Slide Number Placeholder 2"/>
          <p:cNvSpPr>
            <a:spLocks noGrp="1"/>
          </p:cNvSpPr>
          <p:nvPr>
            <p:ph type="sldNum" sz="quarter" idx="12"/>
          </p:nvPr>
        </p:nvSpPr>
        <p:spPr/>
        <p:txBody>
          <a:bodyPr/>
          <a:lstStyle/>
          <a:p>
            <a:fld id="{4D10BFE1-9367-416A-AC6A-89437E0E883F}" type="slidenum">
              <a:rPr lang="en-US" smtClean="0"/>
              <a:t>27</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5839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Synapse Behavior</a:t>
            </a:r>
          </a:p>
        </p:txBody>
      </p:sp>
      <p:pic>
        <p:nvPicPr>
          <p:cNvPr id="5" name="Picture 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1947"/>
          <a:stretch/>
        </p:blipFill>
        <p:spPr bwMode="auto">
          <a:xfrm>
            <a:off x="327969" y="2191768"/>
            <a:ext cx="5560036"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803"/>
          <a:stretch/>
        </p:blipFill>
        <p:spPr bwMode="auto">
          <a:xfrm>
            <a:off x="6268177" y="2191768"/>
            <a:ext cx="5423579"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229972" y="4006607"/>
            <a:ext cx="838691" cy="369332"/>
          </a:xfrm>
          <a:prstGeom prst="rect">
            <a:avLst/>
          </a:prstGeom>
          <a:noFill/>
        </p:spPr>
        <p:txBody>
          <a:bodyPr wrap="none" rtlCol="0">
            <a:spAutoFit/>
          </a:bodyPr>
          <a:lstStyle/>
          <a:p>
            <a:r>
              <a:rPr lang="en-US" dirty="0"/>
              <a:t>V</a:t>
            </a:r>
            <a:r>
              <a:rPr lang="en-US" baseline="-25000" dirty="0"/>
              <a:t>BG</a:t>
            </a:r>
            <a:r>
              <a:rPr lang="en-US" dirty="0"/>
              <a:t>&gt;V</a:t>
            </a:r>
            <a:r>
              <a:rPr lang="en-US" baseline="-25000" dirty="0"/>
              <a:t>D</a:t>
            </a:r>
          </a:p>
        </p:txBody>
      </p:sp>
      <p:sp>
        <p:nvSpPr>
          <p:cNvPr id="14" name="TextBox 13"/>
          <p:cNvSpPr txBox="1"/>
          <p:nvPr/>
        </p:nvSpPr>
        <p:spPr>
          <a:xfrm>
            <a:off x="7343120" y="4006607"/>
            <a:ext cx="838691" cy="369332"/>
          </a:xfrm>
          <a:prstGeom prst="rect">
            <a:avLst/>
          </a:prstGeom>
          <a:noFill/>
        </p:spPr>
        <p:txBody>
          <a:bodyPr wrap="none" rtlCol="0">
            <a:spAutoFit/>
          </a:bodyPr>
          <a:lstStyle/>
          <a:p>
            <a:r>
              <a:rPr lang="en-US" dirty="0"/>
              <a:t>V</a:t>
            </a:r>
            <a:r>
              <a:rPr lang="en-US" baseline="-25000" dirty="0"/>
              <a:t>BG</a:t>
            </a:r>
            <a:r>
              <a:rPr lang="en-US" dirty="0"/>
              <a:t>&lt;V</a:t>
            </a:r>
            <a:r>
              <a:rPr lang="en-US" baseline="-25000" dirty="0"/>
              <a:t>D</a:t>
            </a:r>
          </a:p>
        </p:txBody>
      </p:sp>
      <p:sp>
        <p:nvSpPr>
          <p:cNvPr id="17" name="Slide Number Placeholder 16"/>
          <p:cNvSpPr>
            <a:spLocks noGrp="1"/>
          </p:cNvSpPr>
          <p:nvPr>
            <p:ph type="sldNum" sz="quarter" idx="12"/>
          </p:nvPr>
        </p:nvSpPr>
        <p:spPr/>
        <p:txBody>
          <a:bodyPr/>
          <a:lstStyle/>
          <a:p>
            <a:fld id="{4D10BFE1-9367-416A-AC6A-89437E0E883F}" type="slidenum">
              <a:rPr lang="en-US" smtClean="0"/>
              <a:t>28</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2717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 as Dual-Slope Digital-to-Resistance Converter</a:t>
            </a:r>
          </a:p>
        </p:txBody>
      </p:sp>
      <p:pic>
        <p:nvPicPr>
          <p:cNvPr id="5" name="Content Placeholder 4"/>
          <p:cNvPicPr>
            <a:picLocks noGrp="1" noChangeAspect="1"/>
          </p:cNvPicPr>
          <p:nvPr>
            <p:ph sz="half" idx="1"/>
          </p:nvPr>
        </p:nvPicPr>
        <p:blipFill>
          <a:blip r:embed="rId3"/>
          <a:stretch>
            <a:fillRect/>
          </a:stretch>
        </p:blipFill>
        <p:spPr>
          <a:xfrm>
            <a:off x="332643" y="2087066"/>
            <a:ext cx="5636937" cy="4089897"/>
          </a:xfrm>
          <a:prstGeom prst="rect">
            <a:avLst/>
          </a:prstGeom>
        </p:spPr>
      </p:pic>
      <p:sp>
        <p:nvSpPr>
          <p:cNvPr id="7" name="Right Arrow 6"/>
          <p:cNvSpPr/>
          <p:nvPr/>
        </p:nvSpPr>
        <p:spPr>
          <a:xfrm>
            <a:off x="5283976" y="3880965"/>
            <a:ext cx="685604" cy="355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29</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Content Placeholder 3"/>
          <p:cNvPicPr>
            <a:picLocks noGrp="1" noChangeAspect="1"/>
          </p:cNvPicPr>
          <p:nvPr>
            <p:ph sz="half" idx="2"/>
          </p:nvPr>
        </p:nvPicPr>
        <p:blipFill>
          <a:blip r:embed="rId9" cstate="print">
            <a:extLst>
              <a:ext uri="{28A0092B-C50C-407E-A947-70E740481C1C}">
                <a14:useLocalDpi xmlns:a14="http://schemas.microsoft.com/office/drawing/2010/main" val="0"/>
              </a:ext>
            </a:extLst>
          </a:blip>
          <a:stretch>
            <a:fillRect/>
          </a:stretch>
        </p:blipFill>
        <p:spPr>
          <a:xfrm>
            <a:off x="6223249" y="2175538"/>
            <a:ext cx="5566256" cy="4001425"/>
          </a:xfrm>
        </p:spPr>
      </p:pic>
    </p:spTree>
    <p:extLst>
      <p:ext uri="{BB962C8B-B14F-4D97-AF65-F5344CB8AC3E}">
        <p14:creationId xmlns:p14="http://schemas.microsoft.com/office/powerpoint/2010/main" val="2718303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Beyond-CMOS, More Moore and More than Moore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2016" y="1825625"/>
            <a:ext cx="5801784" cy="4351338"/>
          </a:xfrm>
        </p:spPr>
      </p:pic>
      <p:sp>
        <p:nvSpPr>
          <p:cNvPr id="5" name="TextBox 4"/>
          <p:cNvSpPr txBox="1"/>
          <p:nvPr/>
        </p:nvSpPr>
        <p:spPr>
          <a:xfrm>
            <a:off x="7583794" y="6176963"/>
            <a:ext cx="1738227" cy="369332"/>
          </a:xfrm>
          <a:prstGeom prst="rect">
            <a:avLst/>
          </a:prstGeom>
          <a:noFill/>
        </p:spPr>
        <p:txBody>
          <a:bodyPr wrap="square" rtlCol="0">
            <a:spAutoFit/>
          </a:bodyPr>
          <a:lstStyle/>
          <a:p>
            <a:pPr algn="ctr"/>
            <a:r>
              <a:rPr lang="en-US" dirty="0"/>
              <a:t>IBM</a:t>
            </a:r>
          </a:p>
        </p:txBody>
      </p:sp>
      <p:pic>
        <p:nvPicPr>
          <p:cNvPr id="6" name="Content Placeholder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38200" y="1746740"/>
            <a:ext cx="4457888" cy="4713053"/>
          </a:xfrm>
          <a:prstGeom prst="rect">
            <a:avLst/>
          </a:prstGeom>
        </p:spPr>
      </p:pic>
      <p:sp>
        <p:nvSpPr>
          <p:cNvPr id="7" name="Rectangle 6"/>
          <p:cNvSpPr/>
          <p:nvPr/>
        </p:nvSpPr>
        <p:spPr>
          <a:xfrm>
            <a:off x="838200" y="6454358"/>
            <a:ext cx="4572001" cy="307777"/>
          </a:xfrm>
          <a:prstGeom prst="rect">
            <a:avLst/>
          </a:prstGeom>
        </p:spPr>
        <p:txBody>
          <a:bodyPr wrap="square">
            <a:spAutoFit/>
          </a:bodyPr>
          <a:lstStyle/>
          <a:p>
            <a:pPr algn="ctr"/>
            <a:r>
              <a:rPr lang="en-US" sz="700" dirty="0">
                <a:effectLst/>
              </a:rPr>
              <a:t>S.-J. Han, A. V. Garcia, S. </a:t>
            </a:r>
            <a:r>
              <a:rPr lang="en-US" sz="700" dirty="0" err="1">
                <a:effectLst/>
              </a:rPr>
              <a:t>Oida</a:t>
            </a:r>
            <a:r>
              <a:rPr lang="en-US" sz="700" dirty="0">
                <a:effectLst/>
              </a:rPr>
              <a:t>, K. A. Jenkins, and W. </a:t>
            </a:r>
            <a:r>
              <a:rPr lang="en-US" sz="700" dirty="0" err="1">
                <a:effectLst/>
              </a:rPr>
              <a:t>Haensch</a:t>
            </a:r>
            <a:r>
              <a:rPr lang="en-US" sz="700" dirty="0">
                <a:effectLst/>
              </a:rPr>
              <a:t>, “Graphene radio frequency receiver integrated circuit,” </a:t>
            </a:r>
            <a:r>
              <a:rPr lang="en-US" sz="700" i="1" dirty="0">
                <a:effectLst/>
              </a:rPr>
              <a:t>Nat. </a:t>
            </a:r>
            <a:r>
              <a:rPr lang="en-US" sz="700" i="1" dirty="0" err="1">
                <a:effectLst/>
              </a:rPr>
              <a:t>Commun</a:t>
            </a:r>
            <a:r>
              <a:rPr lang="en-US" sz="700" i="1" dirty="0">
                <a:effectLst/>
              </a:rPr>
              <a:t>.</a:t>
            </a:r>
            <a:r>
              <a:rPr lang="en-US" sz="700" dirty="0">
                <a:effectLst/>
              </a:rPr>
              <a:t>, vol. 5, pp. 1–6, Jan. 2014.</a:t>
            </a:r>
            <a:endParaRPr lang="en-US" sz="700" dirty="0"/>
          </a:p>
        </p:txBody>
      </p:sp>
      <p:sp>
        <p:nvSpPr>
          <p:cNvPr id="3" name="Slide Number Placeholder 2"/>
          <p:cNvSpPr>
            <a:spLocks noGrp="1"/>
          </p:cNvSpPr>
          <p:nvPr>
            <p:ph type="sldNum" sz="quarter" idx="12"/>
          </p:nvPr>
        </p:nvSpPr>
        <p:spPr/>
        <p:txBody>
          <a:bodyPr/>
          <a:lstStyle/>
          <a:p>
            <a:fld id="{4D10BFE1-9367-416A-AC6A-89437E0E883F}" type="slidenum">
              <a:rPr lang="en-US" smtClean="0"/>
              <a:t>3</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92519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Measured Synapse Resistance Change</a:t>
            </a:r>
          </a:p>
        </p:txBody>
      </p:sp>
      <p:pic>
        <p:nvPicPr>
          <p:cNvPr id="8" name="Content Placeholder 7"/>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8194"/>
            <a:ext cx="5181600" cy="3886200"/>
          </a:xfrm>
          <a:prstGeom prst="rect">
            <a:avLst/>
          </a:prstGeom>
        </p:spPr>
      </p:pic>
      <p:sp>
        <p:nvSpPr>
          <p:cNvPr id="10" name="TextBox 9"/>
          <p:cNvSpPr txBox="1"/>
          <p:nvPr/>
        </p:nvSpPr>
        <p:spPr>
          <a:xfrm>
            <a:off x="2797228" y="6285878"/>
            <a:ext cx="1042978" cy="369332"/>
          </a:xfrm>
          <a:prstGeom prst="rect">
            <a:avLst/>
          </a:prstGeom>
          <a:noFill/>
        </p:spPr>
        <p:txBody>
          <a:bodyPr wrap="none" rtlCol="0">
            <a:spAutoFit/>
          </a:bodyPr>
          <a:lstStyle/>
          <a:p>
            <a:r>
              <a:rPr lang="en-US" dirty="0"/>
              <a:t>Expected</a:t>
            </a:r>
          </a:p>
        </p:txBody>
      </p:sp>
      <p:sp>
        <p:nvSpPr>
          <p:cNvPr id="11" name="TextBox 10"/>
          <p:cNvSpPr txBox="1"/>
          <p:nvPr/>
        </p:nvSpPr>
        <p:spPr>
          <a:xfrm>
            <a:off x="8241511" y="6311900"/>
            <a:ext cx="1133837" cy="369332"/>
          </a:xfrm>
          <a:prstGeom prst="rect">
            <a:avLst/>
          </a:prstGeom>
          <a:noFill/>
        </p:spPr>
        <p:txBody>
          <a:bodyPr wrap="none" rtlCol="0">
            <a:spAutoFit/>
          </a:bodyPr>
          <a:lstStyle/>
          <a:p>
            <a:r>
              <a:rPr lang="en-US" dirty="0"/>
              <a:t>Measured</a:t>
            </a:r>
          </a:p>
        </p:txBody>
      </p:sp>
      <p:sp>
        <p:nvSpPr>
          <p:cNvPr id="14" name="Slide Number Placeholder 13"/>
          <p:cNvSpPr>
            <a:spLocks noGrp="1"/>
          </p:cNvSpPr>
          <p:nvPr>
            <p:ph type="sldNum" sz="quarter" idx="12"/>
          </p:nvPr>
        </p:nvSpPr>
        <p:spPr/>
        <p:txBody>
          <a:bodyPr/>
          <a:lstStyle/>
          <a:p>
            <a:fld id="{4D10BFE1-9367-416A-AC6A-89437E0E883F}" type="slidenum">
              <a:rPr lang="en-US" smtClean="0"/>
              <a:t>30</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p:cNvPicPr>
            <a:picLocks noGrp="1" noChangeAspect="1"/>
          </p:cNvPicPr>
          <p:nvPr>
            <p:ph sz="half" idx="1"/>
          </p:nvPr>
        </p:nvPicPr>
        <p:blipFill>
          <a:blip r:embed="rId8" cstate="print">
            <a:extLst>
              <a:ext uri="{28A0092B-C50C-407E-A947-70E740481C1C}">
                <a14:useLocalDpi xmlns:a14="http://schemas.microsoft.com/office/drawing/2010/main" val="0"/>
              </a:ext>
            </a:extLst>
          </a:blip>
          <a:stretch>
            <a:fillRect/>
          </a:stretch>
        </p:blipFill>
        <p:spPr>
          <a:xfrm>
            <a:off x="889249" y="2175538"/>
            <a:ext cx="5079502" cy="3651511"/>
          </a:xfrm>
        </p:spPr>
      </p:pic>
    </p:spTree>
    <p:extLst>
      <p:ext uri="{BB962C8B-B14F-4D97-AF65-F5344CB8AC3E}">
        <p14:creationId xmlns:p14="http://schemas.microsoft.com/office/powerpoint/2010/main" val="3443367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Synapses as Digital-to-Resistance Converter</a:t>
            </a:r>
          </a:p>
        </p:txBody>
      </p:sp>
      <p:sp>
        <p:nvSpPr>
          <p:cNvPr id="5" name="Content Placeholder 4"/>
          <p:cNvSpPr>
            <a:spLocks noGrp="1"/>
          </p:cNvSpPr>
          <p:nvPr>
            <p:ph idx="1"/>
          </p:nvPr>
        </p:nvSpPr>
        <p:spPr/>
        <p:txBody>
          <a:bodyPr/>
          <a:lstStyle/>
          <a:p>
            <a:r>
              <a:rPr lang="en-US" dirty="0"/>
              <a:t>Synapses act as Digital-to-Resistance Converter</a:t>
            </a:r>
          </a:p>
          <a:p>
            <a:endParaRPr lang="en-US" dirty="0"/>
          </a:p>
          <a:p>
            <a:r>
              <a:rPr lang="en-US" dirty="0"/>
              <a:t>Slope and magnitude of resistance change controlled by back gate voltage</a:t>
            </a:r>
          </a:p>
          <a:p>
            <a:endParaRPr lang="en-US" dirty="0"/>
          </a:p>
          <a:p>
            <a:r>
              <a:rPr lang="en-US" dirty="0"/>
              <a:t>Process variability reduced using CMOS-like techniques (ex. Common centroid)</a:t>
            </a:r>
          </a:p>
        </p:txBody>
      </p:sp>
      <p:sp>
        <p:nvSpPr>
          <p:cNvPr id="8" name="Slide Number Placeholder 7"/>
          <p:cNvSpPr>
            <a:spLocks noGrp="1"/>
          </p:cNvSpPr>
          <p:nvPr>
            <p:ph type="sldNum" sz="quarter" idx="12"/>
          </p:nvPr>
        </p:nvSpPr>
        <p:spPr/>
        <p:txBody>
          <a:bodyPr/>
          <a:lstStyle/>
          <a:p>
            <a:fld id="{4D10BFE1-9367-416A-AC6A-89437E0E883F}" type="slidenum">
              <a:rPr lang="en-US" smtClean="0"/>
              <a:t>31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9252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System-Level </a:t>
            </a:r>
            <a:r>
              <a:rPr lang="en-US" dirty="0" err="1"/>
              <a:t>VerilogA</a:t>
            </a:r>
            <a:r>
              <a:rPr lang="en-US" dirty="0"/>
              <a:t> Simulation</a:t>
            </a:r>
          </a:p>
        </p:txBody>
      </p:sp>
      <p:sp>
        <p:nvSpPr>
          <p:cNvPr id="9" name="Content Placeholder 8"/>
          <p:cNvSpPr>
            <a:spLocks noGrp="1"/>
          </p:cNvSpPr>
          <p:nvPr>
            <p:ph sz="half" idx="1"/>
          </p:nvPr>
        </p:nvSpPr>
        <p:spPr/>
        <p:txBody>
          <a:bodyPr>
            <a:normAutofit/>
          </a:bodyPr>
          <a:lstStyle/>
          <a:p>
            <a:r>
              <a:rPr lang="en-US" dirty="0" err="1"/>
              <a:t>VerilogA</a:t>
            </a:r>
            <a:r>
              <a:rPr lang="en-US" dirty="0"/>
              <a:t> models developed based on measurement results</a:t>
            </a:r>
          </a:p>
          <a:p>
            <a:endParaRPr lang="en-US" dirty="0"/>
          </a:p>
          <a:p>
            <a:r>
              <a:rPr lang="en-US" dirty="0"/>
              <a:t>Classification trained using </a:t>
            </a:r>
            <a:r>
              <a:rPr lang="en-US" dirty="0" err="1"/>
              <a:t>Hebbian</a:t>
            </a:r>
            <a:r>
              <a:rPr lang="en-US" dirty="0"/>
              <a:t> learning offline and successful up to 28% distortion</a:t>
            </a:r>
          </a:p>
          <a:p>
            <a:endParaRPr lang="en-US" dirty="0"/>
          </a:p>
          <a:p>
            <a:r>
              <a:rPr lang="en-US" dirty="0"/>
              <a:t>System can also perform edge and line detection</a:t>
            </a:r>
          </a:p>
          <a:p>
            <a:endParaRPr lang="en-US" dirty="0"/>
          </a:p>
          <a:p>
            <a:endParaRPr lang="en-US" dirty="0"/>
          </a:p>
        </p:txBody>
      </p:sp>
      <p:pic>
        <p:nvPicPr>
          <p:cNvPr id="10" name="Content Placeholder 5" descr="C:\Users\Vehbi CALAYIR\Dropbox\Magnetic Logic\Neural Networks\Resonator\NSF Proposal\Pictures\Picture16.png"/>
          <p:cNvPicPr>
            <a:picLocks noGrp="1"/>
          </p:cNvPicPr>
          <p:nvPr>
            <p:ph sz="half" idx="2"/>
          </p:nvPr>
        </p:nvPicPr>
        <p:blipFill>
          <a:blip r:embed="rId2">
            <a:extLst>
              <a:ext uri="{28A0092B-C50C-407E-A947-70E740481C1C}">
                <a14:useLocalDpi xmlns:a14="http://schemas.microsoft.com/office/drawing/2010/main" val="0"/>
              </a:ext>
            </a:extLst>
          </a:blip>
          <a:srcRect l="2521" r="1961" b="28969"/>
          <a:stretch>
            <a:fillRect/>
          </a:stretch>
        </p:blipFill>
        <p:spPr bwMode="auto">
          <a:xfrm>
            <a:off x="6867144" y="1503843"/>
            <a:ext cx="4242816" cy="1403950"/>
          </a:xfrm>
          <a:prstGeom prst="rect">
            <a:avLst/>
          </a:prstGeom>
          <a:noFill/>
          <a:ln>
            <a:noFill/>
          </a:ln>
        </p:spPr>
      </p:pic>
      <p:pic>
        <p:nvPicPr>
          <p:cNvPr id="5" name="Content Placeholder 4"/>
          <p:cNvPicPr>
            <a:picLocks/>
          </p:cNvPicPr>
          <p:nvPr/>
        </p:nvPicPr>
        <p:blipFill>
          <a:blip r:embed="rId3">
            <a:extLst>
              <a:ext uri="{28A0092B-C50C-407E-A947-70E740481C1C}">
                <a14:useLocalDpi xmlns:a14="http://schemas.microsoft.com/office/drawing/2010/main" val="0"/>
              </a:ext>
            </a:extLst>
          </a:blip>
          <a:srcRect b="39986"/>
          <a:stretch>
            <a:fillRect/>
          </a:stretch>
        </p:blipFill>
        <p:spPr bwMode="auto">
          <a:xfrm>
            <a:off x="6867144" y="3282696"/>
            <a:ext cx="4199643" cy="2894267"/>
          </a:xfrm>
          <a:prstGeom prst="rect">
            <a:avLst/>
          </a:prstGeom>
          <a:noFill/>
          <a:ln>
            <a:noFill/>
          </a:ln>
          <a:extLst/>
        </p:spPr>
      </p:pic>
      <p:sp>
        <p:nvSpPr>
          <p:cNvPr id="3" name="Slide Number Placeholder 2"/>
          <p:cNvSpPr>
            <a:spLocks noGrp="1"/>
          </p:cNvSpPr>
          <p:nvPr>
            <p:ph type="sldNum" sz="quarter" idx="12"/>
          </p:nvPr>
        </p:nvSpPr>
        <p:spPr/>
        <p:txBody>
          <a:bodyPr/>
          <a:lstStyle/>
          <a:p>
            <a:fld id="{4D10BFE1-9367-416A-AC6A-89437E0E883F}" type="slidenum">
              <a:rPr lang="en-US" smtClean="0"/>
              <a:t>32</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4260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normAutofit/>
          </a:bodyPr>
          <a:lstStyle/>
          <a:p>
            <a:r>
              <a:rPr lang="en-US" dirty="0"/>
              <a:t>System-Circuit-Device co-design enable multi-level innovations</a:t>
            </a:r>
          </a:p>
          <a:p>
            <a:endParaRPr lang="en-US" dirty="0"/>
          </a:p>
          <a:p>
            <a:r>
              <a:rPr lang="en-US" dirty="0"/>
              <a:t>New architecture relaxes chip-level matching constraints</a:t>
            </a:r>
          </a:p>
          <a:p>
            <a:endParaRPr lang="en-US" dirty="0"/>
          </a:p>
          <a:p>
            <a:r>
              <a:rPr lang="en-US" dirty="0"/>
              <a:t>Graphene enables area-efficient implementation of synapses and neurons</a:t>
            </a:r>
          </a:p>
          <a:p>
            <a:endParaRPr lang="en-US" dirty="0"/>
          </a:p>
          <a:p>
            <a:r>
              <a:rPr lang="en-US" dirty="0"/>
              <a:t>Graphene synapses are compact digital-to-resistance converters</a:t>
            </a:r>
          </a:p>
          <a:p>
            <a:pPr marL="0" indent="0">
              <a:buNone/>
            </a:pPr>
            <a:endParaRPr lang="en-US" dirty="0"/>
          </a:p>
          <a:p>
            <a:endParaRPr lang="en-US" dirty="0"/>
          </a:p>
        </p:txBody>
      </p:sp>
      <p:sp>
        <p:nvSpPr>
          <p:cNvPr id="2" name="Slide Number Placeholder 1"/>
          <p:cNvSpPr>
            <a:spLocks noGrp="1"/>
          </p:cNvSpPr>
          <p:nvPr>
            <p:ph type="sldNum" sz="quarter" idx="12"/>
          </p:nvPr>
        </p:nvSpPr>
        <p:spPr/>
        <p:txBody>
          <a:bodyPr/>
          <a:lstStyle/>
          <a:p>
            <a:fld id="{4D10BFE1-9367-416A-AC6A-89437E0E883F}" type="slidenum">
              <a:rPr lang="en-US" smtClean="0"/>
              <a:t>33</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69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22373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34</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412959347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87211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review of graphene diodes</a:t>
            </a:r>
          </a:p>
        </p:txBody>
      </p:sp>
      <p:sp>
        <p:nvSpPr>
          <p:cNvPr id="6" name="Content Placeholder 5"/>
          <p:cNvSpPr>
            <a:spLocks noGrp="1"/>
          </p:cNvSpPr>
          <p:nvPr>
            <p:ph idx="1"/>
          </p:nvPr>
        </p:nvSpPr>
        <p:spPr/>
        <p:txBody>
          <a:bodyPr/>
          <a:lstStyle/>
          <a:p>
            <a:r>
              <a:rPr lang="en-US" dirty="0"/>
              <a:t>Linear dispersion and continuum of states except at the Dirac point make graphene diodes attractive</a:t>
            </a:r>
          </a:p>
          <a:p>
            <a:pPr lvl="1"/>
            <a:r>
              <a:rPr lang="en-US" dirty="0"/>
              <a:t>Lossless as there is no barrier potential</a:t>
            </a:r>
          </a:p>
          <a:p>
            <a:pPr lvl="1"/>
            <a:r>
              <a:rPr lang="en-US" dirty="0"/>
              <a:t>Relies on optics-inspired techniques for conduction anisotropy</a:t>
            </a:r>
          </a:p>
          <a:p>
            <a:pPr lvl="1"/>
            <a:endParaRPr lang="en-US" dirty="0"/>
          </a:p>
          <a:p>
            <a:r>
              <a:rPr lang="en-US" dirty="0"/>
              <a:t>Can be used for low-loss scavenging of RF power or diode-based mux logic</a:t>
            </a:r>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35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59215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Mux Logic</a:t>
            </a:r>
          </a:p>
        </p:txBody>
      </p:sp>
      <p:pic>
        <p:nvPicPr>
          <p:cNvPr id="7" name="Picture 26"/>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0624" t="26057" r="21320" b="36971"/>
          <a:stretch>
            <a:fillRect/>
          </a:stretch>
        </p:blipFill>
        <p:spPr bwMode="auto">
          <a:xfrm>
            <a:off x="1701759" y="2099639"/>
            <a:ext cx="8788481" cy="3803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14895" y="6012641"/>
            <a:ext cx="11188930" cy="461665"/>
          </a:xfrm>
          <a:prstGeom prst="rect">
            <a:avLst/>
          </a:prstGeom>
          <a:noFill/>
        </p:spPr>
        <p:txBody>
          <a:bodyPr wrap="square" rtlCol="0">
            <a:spAutoFit/>
          </a:bodyPr>
          <a:lstStyle/>
          <a:p>
            <a:pPr algn="ctr"/>
            <a:r>
              <a:rPr lang="en-US" sz="1200" dirty="0"/>
              <a:t>S. </a:t>
            </a:r>
            <a:r>
              <a:rPr lang="en-US" sz="1200" dirty="0" err="1"/>
              <a:t>Miryala</a:t>
            </a:r>
            <a:r>
              <a:rPr lang="en-US" sz="1200" dirty="0"/>
              <a:t> et al., “Delay model for reconfigurable logic gates based on graphene PN-junctions,” in Proceedings of the 23rd ACM international conference on Great lakes symposium on VLSI - GLSVLSI ’13, 2013, vol. 2, no. 1, p. 227.</a:t>
            </a:r>
          </a:p>
        </p:txBody>
      </p:sp>
      <p:sp>
        <p:nvSpPr>
          <p:cNvPr id="13" name="Slide Number Placeholder 12"/>
          <p:cNvSpPr>
            <a:spLocks noGrp="1"/>
          </p:cNvSpPr>
          <p:nvPr>
            <p:ph type="sldNum" sz="quarter" idx="12"/>
          </p:nvPr>
        </p:nvSpPr>
        <p:spPr/>
        <p:txBody>
          <a:bodyPr/>
          <a:lstStyle/>
          <a:p>
            <a:fld id="{4D10BFE1-9367-416A-AC6A-89437E0E883F}" type="slidenum">
              <a:rPr lang="en-US" smtClean="0"/>
              <a:t>36</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2889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Graphene Diodes</a:t>
            </a:r>
          </a:p>
        </p:txBody>
      </p:sp>
      <p:sp>
        <p:nvSpPr>
          <p:cNvPr id="3" name="Content Placeholder 2"/>
          <p:cNvSpPr>
            <a:spLocks noGrp="1"/>
          </p:cNvSpPr>
          <p:nvPr>
            <p:ph idx="1"/>
          </p:nvPr>
        </p:nvSpPr>
        <p:spPr/>
        <p:txBody>
          <a:bodyPr/>
          <a:lstStyle/>
          <a:p>
            <a:r>
              <a:rPr lang="en-US" dirty="0"/>
              <a:t>Geometric diodes proposed to achieve asymmetric conduction by collimation of charge carriers in one direction and not the other</a:t>
            </a:r>
          </a:p>
          <a:p>
            <a:endParaRPr lang="en-US" dirty="0"/>
          </a:p>
          <a:p>
            <a:r>
              <a:rPr lang="en-US" dirty="0"/>
              <a:t>Fabricated using exfoliated and CVD graphene</a:t>
            </a:r>
          </a:p>
          <a:p>
            <a:pPr lvl="1"/>
            <a:r>
              <a:rPr lang="en-US" dirty="0"/>
              <a:t>Exfoliated graphene devices always had higher asymmetry</a:t>
            </a:r>
          </a:p>
          <a:p>
            <a:pPr lvl="1"/>
            <a:r>
              <a:rPr lang="en-US" dirty="0"/>
              <a:t>Hints to the role of scattering</a:t>
            </a:r>
          </a:p>
          <a:p>
            <a:endParaRPr lang="en-US" dirty="0"/>
          </a:p>
          <a:p>
            <a:r>
              <a:rPr lang="en-US" dirty="0"/>
              <a:t>Maximum achieved asymmetry was ~1.37 using exfoliated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37</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97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operation of geometric diodes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2335" y="1880839"/>
            <a:ext cx="5885409" cy="4154839"/>
          </a:xfrm>
        </p:spPr>
      </p:pic>
      <p:sp>
        <p:nvSpPr>
          <p:cNvPr id="4" name="Slide Number Placeholder 3"/>
          <p:cNvSpPr>
            <a:spLocks noGrp="1"/>
          </p:cNvSpPr>
          <p:nvPr>
            <p:ph type="sldNum" sz="quarter" idx="12"/>
          </p:nvPr>
        </p:nvSpPr>
        <p:spPr/>
        <p:txBody>
          <a:bodyPr/>
          <a:lstStyle/>
          <a:p>
            <a:fld id="{4D10BFE1-9367-416A-AC6A-89437E0E883F}" type="slidenum">
              <a:rPr lang="en-US" smtClean="0"/>
              <a:t>38</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5351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Incidence Graphene Diodes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Graphene charge carriers follow a Snell’s-law like relation at interfaces</a:t>
                </a:r>
              </a:p>
              <a:p>
                <a:pPr marL="0" indent="0" algn="ctr">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e>
                        </m:d>
                      </m:e>
                    </m:func>
                  </m:oMath>
                </a14:m>
                <a:endParaRPr lang="en-US" dirty="0"/>
              </a:p>
              <a:p>
                <a:endParaRPr lang="en-US" dirty="0"/>
              </a:p>
              <a:p>
                <a:r>
                  <a:rPr lang="en-US" dirty="0"/>
                  <a:t>Total internal reflection of charge carriers at oblique interfaces if angles, doping and Fermi level set correctly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8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D10BFE1-9367-416A-AC6A-89437E0E883F}" type="slidenum">
              <a:rPr lang="en-US" smtClean="0"/>
              <a:t>39</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3419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Architecture and Device Paradigms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6958663"/>
              </p:ext>
            </p:extLst>
          </p:nvPr>
        </p:nvGraphicFramePr>
        <p:xfrm>
          <a:off x="838200" y="1825625"/>
          <a:ext cx="5223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Content Placeholder 8"/>
          <p:cNvGraphicFramePr>
            <a:graphicFrameLocks/>
          </p:cNvGraphicFramePr>
          <p:nvPr>
            <p:extLst>
              <p:ext uri="{D42A27DB-BD31-4B8C-83A1-F6EECF244321}">
                <p14:modId xmlns:p14="http://schemas.microsoft.com/office/powerpoint/2010/main" val="1542884809"/>
              </p:ext>
            </p:extLst>
          </p:nvPr>
        </p:nvGraphicFramePr>
        <p:xfrm>
          <a:off x="5429865" y="1825625"/>
          <a:ext cx="5923935"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4</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924561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Oblique Incidence diode </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912975" y="2298003"/>
            <a:ext cx="5945136" cy="2688341"/>
          </a:xfrm>
        </p:spPr>
      </p:pic>
      <p:sp>
        <p:nvSpPr>
          <p:cNvPr id="4" name="Slide Number Placeholder 3"/>
          <p:cNvSpPr>
            <a:spLocks noGrp="1"/>
          </p:cNvSpPr>
          <p:nvPr>
            <p:ph type="sldNum" sz="quarter" idx="12"/>
          </p:nvPr>
        </p:nvSpPr>
        <p:spPr/>
        <p:txBody>
          <a:bodyPr/>
          <a:lstStyle/>
          <a:p>
            <a:fld id="{4D10BFE1-9367-416A-AC6A-89437E0E883F}" type="slidenum">
              <a:rPr lang="en-US" smtClean="0"/>
              <a:t>40</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2975" y="5593659"/>
            <a:ext cx="5945136" cy="707137"/>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1466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Transmission Asymmetry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4" name="Slide Number Placeholder 3"/>
          <p:cNvSpPr>
            <a:spLocks noGrp="1"/>
          </p:cNvSpPr>
          <p:nvPr>
            <p:ph type="sldNum" sz="quarter" idx="12"/>
          </p:nvPr>
        </p:nvSpPr>
        <p:spPr/>
        <p:txBody>
          <a:bodyPr/>
          <a:lstStyle/>
          <a:p>
            <a:fld id="{4D10BFE1-9367-416A-AC6A-89437E0E883F}" type="slidenum">
              <a:rPr lang="en-US" smtClean="0"/>
              <a:t>41</a:t>
            </a:fld>
            <a:endParaRPr lang="en-US"/>
          </a:p>
        </p:txBody>
      </p:sp>
      <p:sp>
        <p:nvSpPr>
          <p:cNvPr id="9" name="TextBox 8"/>
          <p:cNvSpPr txBox="1"/>
          <p:nvPr/>
        </p:nvSpPr>
        <p:spPr>
          <a:xfrm>
            <a:off x="1388287" y="5987018"/>
            <a:ext cx="3350574" cy="369332"/>
          </a:xfrm>
          <a:prstGeom prst="rect">
            <a:avLst/>
          </a:prstGeom>
          <a:noFill/>
        </p:spPr>
        <p:txBody>
          <a:bodyPr wrap="square" rtlCol="0">
            <a:spAutoFit/>
          </a:bodyPr>
          <a:lstStyle/>
          <a:p>
            <a:pPr algn="ctr"/>
            <a:r>
              <a:rPr lang="en-US" dirty="0"/>
              <a:t>Left-to-Right</a:t>
            </a:r>
          </a:p>
        </p:txBody>
      </p:sp>
      <p:sp>
        <p:nvSpPr>
          <p:cNvPr id="10" name="TextBox 9"/>
          <p:cNvSpPr txBox="1"/>
          <p:nvPr/>
        </p:nvSpPr>
        <p:spPr>
          <a:xfrm>
            <a:off x="6801269" y="5942568"/>
            <a:ext cx="3350574" cy="369332"/>
          </a:xfrm>
          <a:prstGeom prst="rect">
            <a:avLst/>
          </a:prstGeom>
          <a:noFill/>
        </p:spPr>
        <p:txBody>
          <a:bodyPr wrap="square" rtlCol="0">
            <a:spAutoFit/>
          </a:bodyPr>
          <a:lstStyle/>
          <a:p>
            <a:pPr algn="ctr"/>
            <a:r>
              <a:rPr lang="en-US" dirty="0"/>
              <a:t>Right-to-Right</a:t>
            </a:r>
          </a:p>
        </p:txBody>
      </p:sp>
      <p:sp>
        <p:nvSpPr>
          <p:cNvPr id="13" name="TextBox 12"/>
          <p:cNvSpPr txBox="1"/>
          <p:nvPr/>
        </p:nvSpPr>
        <p:spPr>
          <a:xfrm>
            <a:off x="4094778" y="6354524"/>
            <a:ext cx="3350574" cy="369332"/>
          </a:xfrm>
          <a:prstGeom prst="rect">
            <a:avLst/>
          </a:prstGeom>
          <a:noFill/>
        </p:spPr>
        <p:txBody>
          <a:bodyPr wrap="square" rtlCol="0">
            <a:spAutoFit/>
          </a:bodyPr>
          <a:lstStyle/>
          <a:p>
            <a:pPr algn="ctr"/>
            <a:r>
              <a:rPr lang="en-US" dirty="0"/>
              <a:t>E</a:t>
            </a:r>
            <a:r>
              <a:rPr lang="en-US" baseline="-25000" dirty="0"/>
              <a:t>1</a:t>
            </a:r>
            <a:r>
              <a:rPr lang="en-US" dirty="0"/>
              <a:t> = 0.5 eV, E</a:t>
            </a:r>
            <a:r>
              <a:rPr lang="en-US" baseline="-25000" dirty="0"/>
              <a:t>2</a:t>
            </a:r>
            <a:r>
              <a:rPr lang="en-US" dirty="0"/>
              <a:t> =-0.5eV</a:t>
            </a:r>
          </a:p>
        </p:txBody>
      </p:sp>
      <p:graphicFrame>
        <p:nvGraphicFramePr>
          <p:cNvPr id="11"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87827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PN junction model</a:t>
            </a:r>
          </a:p>
        </p:txBody>
      </p:sp>
      <p:pic>
        <p:nvPicPr>
          <p:cNvPr id="5" name="Picture 11"/>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98764" y="2356643"/>
            <a:ext cx="5056439" cy="391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7395" r="7874"/>
          <a:stretch/>
        </p:blipFill>
        <p:spPr bwMode="auto">
          <a:xfrm>
            <a:off x="5627716" y="2668746"/>
            <a:ext cx="6473337" cy="3424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4D10BFE1-9367-416A-AC6A-89437E0E883F}" type="slidenum">
              <a:rPr lang="en-US" smtClean="0"/>
              <a:t>42</a:t>
            </a:fld>
            <a:endParaRPr lang="en-US"/>
          </a:p>
        </p:txBody>
      </p:sp>
      <p:sp>
        <p:nvSpPr>
          <p:cNvPr id="3" name="Rounded Rectangle 2"/>
          <p:cNvSpPr/>
          <p:nvPr/>
        </p:nvSpPr>
        <p:spPr>
          <a:xfrm>
            <a:off x="7671188" y="5067591"/>
            <a:ext cx="2470974" cy="10256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83173" y="6093229"/>
            <a:ext cx="5132815" cy="646331"/>
          </a:xfrm>
          <a:prstGeom prst="rect">
            <a:avLst/>
          </a:prstGeom>
          <a:noFill/>
        </p:spPr>
        <p:txBody>
          <a:bodyPr wrap="none" rtlCol="0">
            <a:spAutoFit/>
          </a:bodyPr>
          <a:lstStyle/>
          <a:p>
            <a:pPr algn="ctr"/>
            <a:r>
              <a:rPr lang="en-US" dirty="0">
                <a:solidFill>
                  <a:srgbClr val="FF0000"/>
                </a:solidFill>
              </a:rPr>
              <a:t>Scattering smears the angular distribution and limits </a:t>
            </a:r>
            <a:br>
              <a:rPr lang="en-US" dirty="0">
                <a:solidFill>
                  <a:srgbClr val="FF0000"/>
                </a:solidFill>
              </a:rPr>
            </a:br>
            <a:r>
              <a:rPr lang="en-US" dirty="0">
                <a:solidFill>
                  <a:srgbClr val="FF0000"/>
                </a:solidFill>
              </a:rPr>
              <a:t>the backward-to-forward resistance ratio </a:t>
            </a:r>
          </a:p>
        </p:txBody>
      </p:sp>
      <p:graphicFrame>
        <p:nvGraphicFramePr>
          <p:cNvPr id="9"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64870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Results</a:t>
            </a:r>
          </a:p>
        </p:txBody>
      </p:sp>
      <p:pic>
        <p:nvPicPr>
          <p:cNvPr id="5" name="Content Placeholder 4"/>
          <p:cNvPicPr>
            <a:picLocks noGrp="1" noChangeAspect="1"/>
          </p:cNvPicPr>
          <p:nvPr>
            <p:ph sz="half" idx="2"/>
          </p:nvPr>
        </p:nvPicPr>
        <p:blipFill>
          <a:blip r:embed="rId2"/>
          <a:stretch>
            <a:fillRect/>
          </a:stretch>
        </p:blipFill>
        <p:spPr>
          <a:xfrm>
            <a:off x="6172200" y="2575394"/>
            <a:ext cx="5181600" cy="2851799"/>
          </a:xfrm>
          <a:prstGeom prst="rect">
            <a:avLst/>
          </a:prstGeom>
        </p:spPr>
      </p:pic>
      <p:pic>
        <p:nvPicPr>
          <p:cNvPr id="6" name="Content Placeholder 5"/>
          <p:cNvPicPr>
            <a:picLocks noGrp="1" noChangeAspect="1"/>
          </p:cNvPicPr>
          <p:nvPr>
            <p:ph sz="half" idx="1"/>
          </p:nvPr>
        </p:nvPicPr>
        <p:blipFill>
          <a:blip r:embed="rId3"/>
          <a:stretch>
            <a:fillRect/>
          </a:stretch>
        </p:blipFill>
        <p:spPr>
          <a:xfrm>
            <a:off x="838200" y="2424297"/>
            <a:ext cx="5181600" cy="3153994"/>
          </a:xfrm>
          <a:prstGeom prst="rect">
            <a:avLst/>
          </a:prstGeom>
        </p:spPr>
      </p:pic>
      <p:sp>
        <p:nvSpPr>
          <p:cNvPr id="7" name="TextBox 6"/>
          <p:cNvSpPr txBox="1"/>
          <p:nvPr/>
        </p:nvSpPr>
        <p:spPr>
          <a:xfrm>
            <a:off x="9678065" y="1769227"/>
            <a:ext cx="1891865" cy="369332"/>
          </a:xfrm>
          <a:prstGeom prst="rect">
            <a:avLst/>
          </a:prstGeom>
          <a:solidFill>
            <a:schemeClr val="bg1"/>
          </a:solidFill>
        </p:spPr>
        <p:txBody>
          <a:bodyPr wrap="none" rtlCol="0">
            <a:spAutoFit/>
          </a:bodyPr>
          <a:lstStyle/>
          <a:p>
            <a:pPr algn="ctr"/>
            <a:r>
              <a:rPr lang="en-US" dirty="0"/>
              <a:t>A = I(V</a:t>
            </a:r>
            <a:r>
              <a:rPr lang="en-US" baseline="-25000" dirty="0"/>
              <a:t>FWD</a:t>
            </a:r>
            <a:r>
              <a:rPr lang="en-US" dirty="0"/>
              <a:t>)/I(V</a:t>
            </a:r>
            <a:r>
              <a:rPr lang="en-US" baseline="-25000" dirty="0"/>
              <a:t>BWD</a:t>
            </a:r>
            <a:r>
              <a:rPr lang="en-US" dirty="0"/>
              <a:t>)</a:t>
            </a:r>
          </a:p>
        </p:txBody>
      </p:sp>
      <p:cxnSp>
        <p:nvCxnSpPr>
          <p:cNvPr id="11" name="Straight Arrow Connector 10"/>
          <p:cNvCxnSpPr/>
          <p:nvPr/>
        </p:nvCxnSpPr>
        <p:spPr>
          <a:xfrm flipH="1">
            <a:off x="10407535" y="2177935"/>
            <a:ext cx="216463" cy="397459"/>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289189" y="5540684"/>
            <a:ext cx="5280740" cy="369332"/>
          </a:xfrm>
          <a:prstGeom prst="rect">
            <a:avLst/>
          </a:prstGeom>
          <a:solidFill>
            <a:schemeClr val="bg1"/>
          </a:solidFill>
        </p:spPr>
        <p:txBody>
          <a:bodyPr wrap="none" rtlCol="0">
            <a:spAutoFit/>
          </a:bodyPr>
          <a:lstStyle/>
          <a:p>
            <a:pPr algn="ctr"/>
            <a:r>
              <a:rPr lang="en-US" dirty="0">
                <a:solidFill>
                  <a:srgbClr val="FF0000"/>
                </a:solidFill>
              </a:rPr>
              <a:t>Highest Graphene Diode Asymmetry reported to date!</a:t>
            </a:r>
          </a:p>
        </p:txBody>
      </p:sp>
      <p:sp>
        <p:nvSpPr>
          <p:cNvPr id="15" name="Slide Number Placeholder 14"/>
          <p:cNvSpPr>
            <a:spLocks noGrp="1"/>
          </p:cNvSpPr>
          <p:nvPr>
            <p:ph type="sldNum" sz="quarter" idx="12"/>
          </p:nvPr>
        </p:nvSpPr>
        <p:spPr/>
        <p:txBody>
          <a:bodyPr/>
          <a:lstStyle/>
          <a:p>
            <a:fld id="{4D10BFE1-9367-416A-AC6A-89437E0E883F}" type="slidenum">
              <a:rPr lang="en-US" smtClean="0"/>
              <a:t>43</a:t>
            </a:fld>
            <a:endParaRPr lang="en-US"/>
          </a:p>
        </p:txBody>
      </p:sp>
      <p:cxnSp>
        <p:nvCxnSpPr>
          <p:cNvPr id="4" name="Straight Connector 3"/>
          <p:cNvCxnSpPr/>
          <p:nvPr/>
        </p:nvCxnSpPr>
        <p:spPr>
          <a:xfrm>
            <a:off x="6786563" y="4057650"/>
            <a:ext cx="4410075" cy="0"/>
          </a:xfrm>
          <a:prstGeom prst="line">
            <a:avLst/>
          </a:prstGeom>
          <a:ln w="2857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1083257" y="4332203"/>
            <a:ext cx="973343" cy="600164"/>
          </a:xfrm>
          <a:prstGeom prst="rect">
            <a:avLst/>
          </a:prstGeom>
          <a:noFill/>
        </p:spPr>
        <p:txBody>
          <a:bodyPr wrap="none" rtlCol="0">
            <a:spAutoFit/>
          </a:bodyPr>
          <a:lstStyle/>
          <a:p>
            <a:pPr algn="ctr"/>
            <a:r>
              <a:rPr lang="en-US" sz="1100" dirty="0"/>
              <a:t>Best reported</a:t>
            </a:r>
            <a:br>
              <a:rPr lang="en-US" sz="1100" dirty="0"/>
            </a:br>
            <a:r>
              <a:rPr lang="en-US" sz="1100" dirty="0"/>
              <a:t>Geometric</a:t>
            </a:r>
            <a:br>
              <a:rPr lang="en-US" sz="1100" dirty="0"/>
            </a:br>
            <a:r>
              <a:rPr lang="en-US" sz="1100" dirty="0"/>
              <a:t>Diode</a:t>
            </a:r>
          </a:p>
        </p:txBody>
      </p:sp>
      <p:cxnSp>
        <p:nvCxnSpPr>
          <p:cNvPr id="18" name="Straight Arrow Connector 17"/>
          <p:cNvCxnSpPr/>
          <p:nvPr/>
        </p:nvCxnSpPr>
        <p:spPr>
          <a:xfrm flipH="1" flipV="1">
            <a:off x="11196638" y="4102882"/>
            <a:ext cx="216464" cy="255475"/>
          </a:xfrm>
          <a:prstGeom prst="straightConnector1">
            <a:avLst/>
          </a:prstGeom>
          <a:ln w="19050">
            <a:solidFill>
              <a:schemeClr val="bg2">
                <a:lumMod val="75000"/>
              </a:schemeClr>
            </a:solidFill>
            <a:tailEnd type="triangle" w="med" len="lg"/>
          </a:ln>
        </p:spPr>
        <p:style>
          <a:lnRef idx="1">
            <a:schemeClr val="dk1"/>
          </a:lnRef>
          <a:fillRef idx="0">
            <a:schemeClr val="dk1"/>
          </a:fillRef>
          <a:effectRef idx="0">
            <a:schemeClr val="dk1"/>
          </a:effectRef>
          <a:fontRef idx="minor">
            <a:schemeClr val="tx1"/>
          </a:fontRef>
        </p:style>
      </p:cxnSp>
      <p:graphicFrame>
        <p:nvGraphicFramePr>
          <p:cNvPr id="12"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29755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r>
              <a:rPr lang="en-US" dirty="0"/>
              <a:t>Geometric diodes show that exfoliated graphene is better than CVD graphene</a:t>
            </a:r>
          </a:p>
          <a:p>
            <a:endParaRPr lang="en-US" dirty="0"/>
          </a:p>
          <a:p>
            <a:r>
              <a:rPr lang="en-US" dirty="0"/>
              <a:t>Measurements show that CVD oblique incidence diodes outperform exfoliated geometric diodes</a:t>
            </a:r>
          </a:p>
          <a:p>
            <a:endParaRPr lang="en-US" dirty="0"/>
          </a:p>
          <a:p>
            <a:r>
              <a:rPr lang="en-US" dirty="0"/>
              <a:t>Asymmetry is still too low for practical devices</a:t>
            </a:r>
          </a:p>
          <a:p>
            <a:pPr lvl="1"/>
            <a:r>
              <a:rPr lang="en-US" dirty="0"/>
              <a:t>Scattering and lead resistance need to be reduced</a:t>
            </a:r>
          </a:p>
        </p:txBody>
      </p:sp>
      <p:sp>
        <p:nvSpPr>
          <p:cNvPr id="5" name="Slide Number Placeholder 4"/>
          <p:cNvSpPr>
            <a:spLocks noGrp="1"/>
          </p:cNvSpPr>
          <p:nvPr>
            <p:ph type="sldNum" sz="quarter" idx="12"/>
          </p:nvPr>
        </p:nvSpPr>
        <p:spPr/>
        <p:txBody>
          <a:bodyPr/>
          <a:lstStyle/>
          <a:p>
            <a:fld id="{4D10BFE1-9367-416A-AC6A-89437E0E883F}" type="slidenum">
              <a:rPr lang="en-US" smtClean="0"/>
              <a:t>44</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138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692871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45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651533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8816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Coupler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28077" y="1825625"/>
            <a:ext cx="6135846" cy="4351338"/>
          </a:xfrm>
        </p:spPr>
      </p:pic>
      <p:sp>
        <p:nvSpPr>
          <p:cNvPr id="4" name="Slide Number Placeholder 3"/>
          <p:cNvSpPr>
            <a:spLocks noGrp="1"/>
          </p:cNvSpPr>
          <p:nvPr>
            <p:ph type="sldNum" sz="quarter" idx="12"/>
          </p:nvPr>
        </p:nvSpPr>
        <p:spPr/>
        <p:txBody>
          <a:bodyPr/>
          <a:lstStyle/>
          <a:p>
            <a:fld id="{4D10BFE1-9367-416A-AC6A-89437E0E883F}" type="slidenum">
              <a:rPr lang="en-US" smtClean="0"/>
              <a:t>46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6073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resistive coupling?</a:t>
            </a:r>
          </a:p>
        </p:txBody>
      </p:sp>
      <p:sp>
        <p:nvSpPr>
          <p:cNvPr id="3" name="Content Placeholder 2"/>
          <p:cNvSpPr>
            <a:spLocks noGrp="1"/>
          </p:cNvSpPr>
          <p:nvPr>
            <p:ph idx="1"/>
          </p:nvPr>
        </p:nvSpPr>
        <p:spPr/>
        <p:txBody>
          <a:bodyPr/>
          <a:lstStyle/>
          <a:p>
            <a:r>
              <a:rPr lang="en-US" dirty="0"/>
              <a:t>Ballistic-transport devices predicted to have periodic coupling coefficient like their optics counterparts</a:t>
            </a:r>
          </a:p>
          <a:p>
            <a:endParaRPr lang="en-US" dirty="0"/>
          </a:p>
          <a:p>
            <a:r>
              <a:rPr lang="en-US" dirty="0"/>
              <a:t>Diffusive-transport couplers never studied</a:t>
            </a:r>
          </a:p>
          <a:p>
            <a:pPr lvl="1"/>
            <a:r>
              <a:rPr lang="en-US" dirty="0"/>
              <a:t>Could they be useful?</a:t>
            </a:r>
          </a:p>
          <a:p>
            <a:pPr lvl="1"/>
            <a:r>
              <a:rPr lang="en-US" dirty="0"/>
              <a:t>How does diffusive transport affect the coupling coefficient?</a:t>
            </a:r>
          </a:p>
          <a:p>
            <a:endParaRPr lang="en-US" dirty="0"/>
          </a:p>
          <a:p>
            <a:r>
              <a:rPr lang="en-US" dirty="0"/>
              <a:t>Capacitive coupling and cross-talk have been thoroughly investigated, but no study of scaling limits in terms of resistive coupling</a:t>
            </a:r>
          </a:p>
        </p:txBody>
      </p:sp>
      <p:sp>
        <p:nvSpPr>
          <p:cNvPr id="4" name="Slide Number Placeholder 3"/>
          <p:cNvSpPr>
            <a:spLocks noGrp="1"/>
          </p:cNvSpPr>
          <p:nvPr>
            <p:ph type="sldNum" sz="quarter" idx="12"/>
          </p:nvPr>
        </p:nvSpPr>
        <p:spPr/>
        <p:txBody>
          <a:bodyPr/>
          <a:lstStyle/>
          <a:p>
            <a:fld id="{4D10BFE1-9367-416A-AC6A-89437E0E883F}" type="slidenum">
              <a:rPr lang="en-US" smtClean="0"/>
              <a:t>47</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5747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model of diffusive coupler</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6024" y="2047257"/>
            <a:ext cx="6879951" cy="3908074"/>
          </a:xfrm>
        </p:spPr>
      </p:pic>
      <p:sp>
        <p:nvSpPr>
          <p:cNvPr id="4" name="Slide Number Placeholder 3"/>
          <p:cNvSpPr>
            <a:spLocks noGrp="1"/>
          </p:cNvSpPr>
          <p:nvPr>
            <p:ph type="sldNum" sz="quarter" idx="12"/>
          </p:nvPr>
        </p:nvSpPr>
        <p:spPr/>
        <p:txBody>
          <a:bodyPr/>
          <a:lstStyle/>
          <a:p>
            <a:fld id="{4D10BFE1-9367-416A-AC6A-89437E0E883F}" type="slidenum">
              <a:rPr lang="en-US" smtClean="0"/>
              <a:t>48</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390879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model details</a:t>
            </a:r>
          </a:p>
        </p:txBody>
      </p:sp>
      <p:sp>
        <p:nvSpPr>
          <p:cNvPr id="3" name="Content Placeholder 2"/>
          <p:cNvSpPr>
            <a:spLocks noGrp="1"/>
          </p:cNvSpPr>
          <p:nvPr>
            <p:ph idx="1"/>
          </p:nvPr>
        </p:nvSpPr>
        <p:spPr/>
        <p:txBody>
          <a:bodyPr>
            <a:normAutofit lnSpcReduction="10000"/>
          </a:bodyPr>
          <a:lstStyle/>
          <a:p>
            <a:r>
              <a:rPr lang="en-US" dirty="0"/>
              <a:t>Loss of phase information by scattering allows us to model coupling using a resistance</a:t>
            </a:r>
          </a:p>
          <a:p>
            <a:endParaRPr lang="en-US" dirty="0"/>
          </a:p>
          <a:p>
            <a:r>
              <a:rPr lang="en-US" dirty="0"/>
              <a:t>Sheet resistance of each branch assumed to be the same for simplicity</a:t>
            </a:r>
          </a:p>
          <a:p>
            <a:pPr lvl="1"/>
            <a:r>
              <a:rPr lang="en-US" dirty="0"/>
              <a:t>Process gradient can be assumed negligible if ribbons are not too far apart</a:t>
            </a:r>
          </a:p>
          <a:p>
            <a:pPr lvl="1"/>
            <a:r>
              <a:rPr lang="en-US" dirty="0"/>
              <a:t>Charge-puddles average out macroscopically</a:t>
            </a:r>
          </a:p>
          <a:p>
            <a:endParaRPr lang="en-US" dirty="0"/>
          </a:p>
          <a:p>
            <a:r>
              <a:rPr lang="en-US" dirty="0"/>
              <a:t>Coupling conductance per unit length obtained via Bardeen Transfer Hamiltonian (BTH)</a:t>
            </a:r>
          </a:p>
        </p:txBody>
      </p:sp>
      <p:sp>
        <p:nvSpPr>
          <p:cNvPr id="4" name="Slide Number Placeholder 3"/>
          <p:cNvSpPr>
            <a:spLocks noGrp="1"/>
          </p:cNvSpPr>
          <p:nvPr>
            <p:ph type="sldNum" sz="quarter" idx="12"/>
          </p:nvPr>
        </p:nvSpPr>
        <p:spPr/>
        <p:txBody>
          <a:bodyPr/>
          <a:lstStyle/>
          <a:p>
            <a:fld id="{4D10BFE1-9367-416A-AC6A-89437E0E883F}" type="slidenum">
              <a:rPr lang="en-US" smtClean="0"/>
              <a:t>49</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4738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Paradigm Shifts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9961310"/>
              </p:ext>
            </p:extLst>
          </p:nvPr>
        </p:nvGraphicFramePr>
        <p:xfrm>
          <a:off x="248264" y="1803707"/>
          <a:ext cx="509802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480505380"/>
              </p:ext>
            </p:extLst>
          </p:nvPr>
        </p:nvGraphicFramePr>
        <p:xfrm>
          <a:off x="6481097" y="1690688"/>
          <a:ext cx="4872703" cy="4577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ight Arrow 9"/>
          <p:cNvSpPr/>
          <p:nvPr/>
        </p:nvSpPr>
        <p:spPr>
          <a:xfrm>
            <a:off x="5346290" y="3399502"/>
            <a:ext cx="1445342" cy="766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4D10BFE1-9367-416A-AC6A-89437E0E883F}" type="slidenum">
              <a:rPr lang="en-US" smtClean="0"/>
              <a:t>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6709100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model accurate?</a:t>
            </a:r>
          </a:p>
        </p:txBody>
      </p:sp>
      <p:sp>
        <p:nvSpPr>
          <p:cNvPr id="5" name="Content Placeholder 4"/>
          <p:cNvSpPr>
            <a:spLocks noGrp="1"/>
          </p:cNvSpPr>
          <p:nvPr>
            <p:ph sz="half" idx="1"/>
          </p:nvPr>
        </p:nvSpPr>
        <p:spPr/>
        <p:txBody>
          <a:bodyPr>
            <a:normAutofit/>
          </a:bodyPr>
          <a:lstStyle/>
          <a:p>
            <a:r>
              <a:rPr lang="en-US" dirty="0"/>
              <a:t>Loss of phase information preserved</a:t>
            </a:r>
          </a:p>
          <a:p>
            <a:endParaRPr lang="en-US" dirty="0"/>
          </a:p>
          <a:p>
            <a:r>
              <a:rPr lang="en-US" dirty="0"/>
              <a:t>All distributed resistances should be random variables</a:t>
            </a:r>
          </a:p>
          <a:p>
            <a:pPr lvl="1"/>
            <a:endParaRPr lang="en-US" dirty="0"/>
          </a:p>
          <a:p>
            <a:r>
              <a:rPr lang="en-US" dirty="0"/>
              <a:t>Can be relaxed to first order models and when ribbon spacing is too wide relative to LER</a:t>
            </a:r>
          </a:p>
          <a:p>
            <a:pPr lvl="1"/>
            <a:endParaRPr lang="en-US" dirty="0"/>
          </a:p>
          <a:p>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47474"/>
            <a:ext cx="5181600" cy="3613736"/>
          </a:xfrm>
        </p:spPr>
      </p:pic>
      <p:sp>
        <p:nvSpPr>
          <p:cNvPr id="4" name="Slide Number Placeholder 3"/>
          <p:cNvSpPr>
            <a:spLocks noGrp="1"/>
          </p:cNvSpPr>
          <p:nvPr>
            <p:ph type="sldNum" sz="quarter" idx="12"/>
          </p:nvPr>
        </p:nvSpPr>
        <p:spPr/>
        <p:txBody>
          <a:bodyPr/>
          <a:lstStyle/>
          <a:p>
            <a:fld id="{4D10BFE1-9367-416A-AC6A-89437E0E883F}" type="slidenum">
              <a:rPr lang="en-US" smtClean="0"/>
              <a:t>50</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44695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SPICE simulation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51</a:t>
            </a:fld>
            <a:endParaRPr lang="en-US"/>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mc:AlternateContent xmlns:mc="http://schemas.openxmlformats.org/markup-compatibility/2006" xmlns:a14="http://schemas.microsoft.com/office/drawing/2010/main">
        <mc:Choice Requires="a14">
          <p:sp>
            <p:nvSpPr>
              <p:cNvPr id="7" name="TextBox 6"/>
              <p:cNvSpPr txBox="1"/>
              <p:nvPr/>
            </p:nvSpPr>
            <p:spPr>
              <a:xfrm>
                <a:off x="3429000" y="5948237"/>
                <a:ext cx="5091394" cy="590675"/>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𝑖𝑛</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sup>
                    </m:sSup>
                    <m:r>
                      <a:rPr lang="en-US" b="0" i="1" smtClean="0">
                        <a:latin typeface="Cambria Math" panose="02040503050406030204" pitchFamily="18" charset="0"/>
                      </a:rPr>
                      <m:t>)</m:t>
                    </m:r>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𝐶</m:t>
                        </m:r>
                      </m:sub>
                      <m:sup>
                        <m:r>
                          <a:rPr lang="en-US" i="1">
                            <a:latin typeface="Cambria Math" panose="02040503050406030204" pitchFamily="18" charset="0"/>
                          </a:rPr>
                          <m:t>−1</m:t>
                        </m:r>
                      </m:sup>
                    </m:sSubSup>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𝑐</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e>
                        </m:d>
                      </m:e>
                    </m:rad>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29000" y="5948237"/>
                <a:ext cx="5091394" cy="590675"/>
              </a:xfrm>
              <a:prstGeom prst="rect">
                <a:avLst/>
              </a:prstGeom>
              <a:blipFill>
                <a:blip r:embed="rId4"/>
                <a:stretch>
                  <a:fillRect/>
                </a:stretch>
              </a:blipFill>
            </p:spPr>
            <p:txBody>
              <a:bodyPr/>
              <a:lstStyle/>
              <a:p>
                <a:r>
                  <a:rPr lang="en-US">
                    <a:noFill/>
                  </a:rPr>
                  <a:t> </a:t>
                </a:r>
              </a:p>
            </p:txBody>
          </p:sp>
        </mc:Fallback>
      </mc:AlternateContent>
      <p:graphicFrame>
        <p:nvGraphicFramePr>
          <p:cNvPr id="8"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05616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Coupling conductance estimation</a:t>
            </a:r>
          </a:p>
        </p:txBody>
      </p:sp>
      <p:sp>
        <p:nvSpPr>
          <p:cNvPr id="4" name="Slide Number Placeholder 3"/>
          <p:cNvSpPr>
            <a:spLocks noGrp="1"/>
          </p:cNvSpPr>
          <p:nvPr>
            <p:ph type="sldNum" sz="quarter" idx="12"/>
          </p:nvPr>
        </p:nvSpPr>
        <p:spPr/>
        <p:txBody>
          <a:bodyPr/>
          <a:lstStyle/>
          <a:p>
            <a:fld id="{4D10BFE1-9367-416A-AC6A-89437E0E883F}" type="slidenum">
              <a:rPr lang="en-US" smtClean="0"/>
              <a:t>52</a:t>
            </a:fld>
            <a:endParaRPr lang="en-US"/>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11712" y="2438400"/>
            <a:ext cx="8475551" cy="3165744"/>
          </a:xfrm>
        </p:spPr>
      </p:pic>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803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Coupling  conductance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53</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0292613" y="5825904"/>
                <a:ext cx="1677959"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𝜅</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m:t>
                                  </m:r>
                                </m:sup>
                              </m:sSup>
                            </m:e>
                          </m:d>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292613" y="5825904"/>
                <a:ext cx="1677959" cy="459678"/>
              </a:xfrm>
              <a:prstGeom prst="rect">
                <a:avLst/>
              </a:prstGeom>
              <a:blipFill>
                <a:blip r:embed="rId4"/>
                <a:stretch>
                  <a:fillRect b="-2667"/>
                </a:stretch>
              </a:blipFill>
            </p:spPr>
            <p:txBody>
              <a:bodyPr/>
              <a:lstStyle/>
              <a:p>
                <a:r>
                  <a:rPr lang="en-US">
                    <a:noFill/>
                  </a:rPr>
                  <a:t> </a:t>
                </a:r>
              </a:p>
            </p:txBody>
          </p:sp>
        </mc:Fallback>
      </mc:AlternateContent>
      <p:cxnSp>
        <p:nvCxnSpPr>
          <p:cNvPr id="4" name="Straight Arrow Connector 3"/>
          <p:cNvCxnSpPr/>
          <p:nvPr/>
        </p:nvCxnSpPr>
        <p:spPr>
          <a:xfrm flipH="1" flipV="1">
            <a:off x="9921677" y="5762445"/>
            <a:ext cx="455900" cy="293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38375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endParaRPr lang="en-US" dirty="0"/>
          </a:p>
          <a:p>
            <a:r>
              <a:rPr lang="en-US" dirty="0"/>
              <a:t>Diffusive-transport couplers have an asymptotic coupling coefficient</a:t>
            </a:r>
          </a:p>
          <a:p>
            <a:pPr lvl="1"/>
            <a:r>
              <a:rPr lang="en-US" dirty="0"/>
              <a:t>Not periodic like ballistic-transport couplers</a:t>
            </a:r>
          </a:p>
          <a:p>
            <a:endParaRPr lang="en-US" dirty="0"/>
          </a:p>
          <a:p>
            <a:r>
              <a:rPr lang="en-US" dirty="0"/>
              <a:t>Resistive coupling not a concern for deeply scaled graphene ribbons</a:t>
            </a:r>
          </a:p>
          <a:p>
            <a:endParaRPr lang="en-US" dirty="0"/>
          </a:p>
          <a:p>
            <a:r>
              <a:rPr lang="en-US" dirty="0"/>
              <a:t>Coupling conductance is negligible for </a:t>
            </a:r>
            <a:r>
              <a:rPr lang="en-US" dirty="0" err="1"/>
              <a:t>ligthographically</a:t>
            </a:r>
            <a:r>
              <a:rPr lang="en-US" dirty="0"/>
              <a:t>-defined ribbons</a:t>
            </a:r>
          </a:p>
          <a:p>
            <a:pPr lvl="1"/>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54</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157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55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286514902"/>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444047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Metal-Graphene Interface on Device Performance</a:t>
            </a:r>
          </a:p>
        </p:txBody>
      </p:sp>
      <p:sp>
        <p:nvSpPr>
          <p:cNvPr id="5" name="Content Placeholder 4"/>
          <p:cNvSpPr>
            <a:spLocks noGrp="1"/>
          </p:cNvSpPr>
          <p:nvPr>
            <p:ph idx="1"/>
          </p:nvPr>
        </p:nvSpPr>
        <p:spPr/>
        <p:txBody>
          <a:bodyPr>
            <a:normAutofit/>
          </a:bodyPr>
          <a:lstStyle/>
          <a:p>
            <a:r>
              <a:rPr lang="en-US" dirty="0"/>
              <a:t>Joule heating increases channel temperature increasing scattering and reducing mobility</a:t>
            </a:r>
          </a:p>
          <a:p>
            <a:endParaRPr lang="en-US" dirty="0"/>
          </a:p>
          <a:p>
            <a:r>
              <a:rPr lang="en-US" dirty="0"/>
              <a:t>Proper device design enhances graphene-metal thermal contact allowing heat to escape through the contact reducing the channel heating</a:t>
            </a:r>
          </a:p>
          <a:p>
            <a:endParaRPr lang="en-US" dirty="0"/>
          </a:p>
          <a:p>
            <a:r>
              <a:rPr lang="en-US" dirty="0"/>
              <a:t>Thermal contact optimization should not affect electrical contact resistance to prevent reduction in electrical device performance</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934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Metal Choice</a:t>
            </a:r>
          </a:p>
        </p:txBody>
      </p:sp>
      <p:sp>
        <p:nvSpPr>
          <p:cNvPr id="5" name="Content Placeholder 4"/>
          <p:cNvSpPr>
            <a:spLocks noGrp="1"/>
          </p:cNvSpPr>
          <p:nvPr>
            <p:ph idx="1"/>
          </p:nvPr>
        </p:nvSpPr>
        <p:spPr/>
        <p:txBody>
          <a:bodyPr>
            <a:normAutofit fontScale="92500" lnSpcReduction="10000"/>
          </a:bodyPr>
          <a:lstStyle/>
          <a:p>
            <a:r>
              <a:rPr lang="en-US" dirty="0"/>
              <a:t>Ni and </a:t>
            </a:r>
            <a:r>
              <a:rPr lang="en-US" dirty="0" err="1"/>
              <a:t>Pd</a:t>
            </a:r>
            <a:r>
              <a:rPr lang="en-US" dirty="0"/>
              <a:t> are known to have the lowest electrical contact resistance to graphene</a:t>
            </a:r>
          </a:p>
          <a:p>
            <a:endParaRPr lang="en-US" dirty="0"/>
          </a:p>
          <a:p>
            <a:r>
              <a:rPr lang="en-US" dirty="0"/>
              <a:t>Compositionally Spread Alloy Film (CSAF) or Ni-</a:t>
            </a:r>
            <a:r>
              <a:rPr lang="en-US" dirty="0" err="1"/>
              <a:t>Pd</a:t>
            </a:r>
            <a:r>
              <a:rPr lang="en-US" dirty="0"/>
              <a:t> was evaporated on a blanket graphene film over 90 thermal SiO2 and graphene-metal interface thermal conductance (G</a:t>
            </a:r>
            <a:r>
              <a:rPr lang="en-US" baseline="-25000" dirty="0"/>
              <a:t>TH</a:t>
            </a:r>
            <a:r>
              <a:rPr lang="en-US" dirty="0"/>
              <a:t>) was evaluated FDTR (Frequency Dependent Thermal Reflectance)</a:t>
            </a:r>
          </a:p>
          <a:p>
            <a:pPr lvl="1"/>
            <a:r>
              <a:rPr lang="en-US" dirty="0"/>
              <a:t>All sample covered with Au transducer layer</a:t>
            </a:r>
          </a:p>
          <a:p>
            <a:endParaRPr lang="en-US" dirty="0"/>
          </a:p>
          <a:p>
            <a:r>
              <a:rPr lang="en-US" dirty="0"/>
              <a:t>Higher thermal interface conductance is desirable as it means more heat can flow across the metal contact rather than through the channel</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57</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178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FDTR setup</a:t>
            </a:r>
          </a:p>
        </p:txBody>
      </p:sp>
      <p:sp>
        <p:nvSpPr>
          <p:cNvPr id="3" name="Slide Number Placeholder 2"/>
          <p:cNvSpPr>
            <a:spLocks noGrp="1"/>
          </p:cNvSpPr>
          <p:nvPr>
            <p:ph type="sldNum" sz="quarter" idx="12"/>
          </p:nvPr>
        </p:nvSpPr>
        <p:spPr/>
        <p:txBody>
          <a:bodyPr/>
          <a:lstStyle/>
          <a:p>
            <a:fld id="{4D10BFE1-9367-416A-AC6A-89437E0E883F}" type="slidenum">
              <a:rPr lang="en-US" smtClean="0"/>
              <a:t>58</a:t>
            </a:fld>
            <a:endParaRPr lang="en-US"/>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J. Epstein, W. L. Ong, C. J. </a:t>
            </a:r>
            <a:r>
              <a:rPr lang="en-US" sz="1100" dirty="0" err="1"/>
              <a:t>Bettinger</a:t>
            </a:r>
            <a:r>
              <a:rPr lang="en-US" sz="1100" dirty="0"/>
              <a:t>, and J. A. Malen, “Temperature Dependent Thermal Conductivity and Thermal Interface Resistance of </a:t>
            </a:r>
            <a:r>
              <a:rPr lang="en-US" sz="1100" dirty="0" err="1"/>
              <a:t>Pentacene</a:t>
            </a:r>
            <a:r>
              <a:rPr lang="en-US" sz="1100" dirty="0"/>
              <a:t> Thin Films with Varying Morphology,” ACS Appl. Mater. Interfaces, vol. 8, no. 29, pp. 19168–19174, 2016.</a:t>
            </a:r>
          </a:p>
        </p:txBody>
      </p:sp>
      <p:pic>
        <p:nvPicPr>
          <p:cNvPr id="24" name="Content Placeholder 23"/>
          <p:cNvPicPr>
            <a:picLocks noGrp="1" noChangeAspect="1"/>
          </p:cNvPicPr>
          <p:nvPr>
            <p:ph idx="1"/>
          </p:nvPr>
        </p:nvPicPr>
        <p:blipFill>
          <a:blip r:embed="rId2"/>
          <a:stretch>
            <a:fillRect/>
          </a:stretch>
        </p:blipFill>
        <p:spPr>
          <a:xfrm>
            <a:off x="2741238" y="1690688"/>
            <a:ext cx="6835116" cy="3937027"/>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2266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1472" y="1825625"/>
            <a:ext cx="8689056" cy="4351338"/>
          </a:xfrm>
          <a:prstGeom prst="rect">
            <a:avLst/>
          </a:prstGeom>
        </p:spPr>
      </p:pic>
      <p:sp>
        <p:nvSpPr>
          <p:cNvPr id="2" name="Title 1"/>
          <p:cNvSpPr>
            <a:spLocks noGrp="1"/>
          </p:cNvSpPr>
          <p:nvPr>
            <p:ph type="title"/>
          </p:nvPr>
        </p:nvSpPr>
        <p:spPr/>
        <p:txBody>
          <a:bodyPr/>
          <a:lstStyle/>
          <a:p>
            <a:r>
              <a:rPr lang="en-US" dirty="0"/>
              <a:t>Evaluated Metal-Graphene G</a:t>
            </a:r>
            <a:r>
              <a:rPr lang="en-US" baseline="-25000" dirty="0"/>
              <a:t>TH</a:t>
            </a:r>
          </a:p>
        </p:txBody>
      </p:sp>
      <p:sp>
        <p:nvSpPr>
          <p:cNvPr id="5" name="Rectangle 4"/>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7" name="Rectangle 6"/>
          <p:cNvSpPr/>
          <p:nvPr/>
        </p:nvSpPr>
        <p:spPr>
          <a:xfrm>
            <a:off x="2889783" y="4278834"/>
            <a:ext cx="6741569" cy="746875"/>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074708" y="4278834"/>
            <a:ext cx="1899810" cy="646331"/>
          </a:xfrm>
          <a:prstGeom prst="rect">
            <a:avLst/>
          </a:prstGeom>
          <a:noFill/>
        </p:spPr>
        <p:txBody>
          <a:bodyPr wrap="square" rtlCol="0">
            <a:spAutoFit/>
          </a:bodyPr>
          <a:lstStyle/>
          <a:p>
            <a:pPr algn="ctr"/>
            <a:r>
              <a:rPr lang="en-US" dirty="0"/>
              <a:t>Elemental metals lie in this range</a:t>
            </a:r>
          </a:p>
        </p:txBody>
      </p:sp>
      <p:sp>
        <p:nvSpPr>
          <p:cNvPr id="9" name="Right Brace 8"/>
          <p:cNvSpPr/>
          <p:nvPr/>
        </p:nvSpPr>
        <p:spPr>
          <a:xfrm>
            <a:off x="9631352" y="4278834"/>
            <a:ext cx="357449" cy="746875"/>
          </a:xfrm>
          <a:prstGeom prst="rightBrace">
            <a:avLst>
              <a:gd name="adj1" fmla="val 44690"/>
              <a:gd name="adj2" fmla="val 5057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59</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9867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6</a:t>
            </a:fld>
            <a:endParaRPr lang="en-US"/>
          </a:p>
        </p:txBody>
      </p:sp>
      <p:pic>
        <p:nvPicPr>
          <p:cNvPr id="39" name="Content Placeholder 3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76284" y="2752373"/>
            <a:ext cx="3773432" cy="2497841"/>
          </a:xfrm>
        </p:spPr>
      </p:pic>
      <p:pic>
        <p:nvPicPr>
          <p:cNvPr id="29" name="Content Placeholder 25"/>
          <p:cNvPicPr>
            <a:picLocks noGrp="1" noChangeAspect="1"/>
          </p:cNvPicPr>
          <p:nvPr>
            <p:ph sz="half" idx="1"/>
          </p:nvPr>
        </p:nvPicPr>
        <p:blipFill rotWithShape="1">
          <a:blip r:embed="rId4" cstate="print">
            <a:extLst>
              <a:ext uri="{28A0092B-C50C-407E-A947-70E740481C1C}">
                <a14:useLocalDpi xmlns:a14="http://schemas.microsoft.com/office/drawing/2010/main" val="0"/>
              </a:ext>
            </a:extLst>
          </a:blip>
          <a:srcRect t="13426" b="28954"/>
          <a:stretch/>
        </p:blipFill>
        <p:spPr>
          <a:xfrm>
            <a:off x="1431985" y="2467467"/>
            <a:ext cx="3907766" cy="3001398"/>
          </a:xfrm>
        </p:spPr>
      </p:pic>
      <p:cxnSp>
        <p:nvCxnSpPr>
          <p:cNvPr id="31" name="Straight Arrow Connector 30"/>
          <p:cNvCxnSpPr/>
          <p:nvPr/>
        </p:nvCxnSpPr>
        <p:spPr>
          <a:xfrm flipV="1">
            <a:off x="2544792" y="4839420"/>
            <a:ext cx="112144" cy="410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03708" y="5173636"/>
            <a:ext cx="3002873" cy="369332"/>
          </a:xfrm>
          <a:prstGeom prst="rect">
            <a:avLst/>
          </a:prstGeom>
          <a:noFill/>
        </p:spPr>
        <p:txBody>
          <a:bodyPr wrap="none" rtlCol="0">
            <a:spAutoFit/>
          </a:bodyPr>
          <a:lstStyle/>
          <a:p>
            <a:r>
              <a:rPr lang="en-US" dirty="0"/>
              <a:t>1 layer of graphite = graphene</a:t>
            </a:r>
          </a:p>
        </p:txBody>
      </p:sp>
      <p:graphicFrame>
        <p:nvGraphicFramePr>
          <p:cNvPr id="8"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64037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Measurements</a:t>
            </a:r>
          </a:p>
        </p:txBody>
      </p:sp>
      <p:sp>
        <p:nvSpPr>
          <p:cNvPr id="3" name="Content Placeholder 2"/>
          <p:cNvSpPr>
            <a:spLocks noGrp="1"/>
          </p:cNvSpPr>
          <p:nvPr>
            <p:ph sz="half" idx="1"/>
          </p:nvPr>
        </p:nvSpPr>
        <p:spPr/>
        <p:txBody>
          <a:bodyPr>
            <a:normAutofit/>
          </a:bodyPr>
          <a:lstStyle/>
          <a:p>
            <a:r>
              <a:rPr lang="en-US" dirty="0"/>
              <a:t>Currently another CSAF sample is being created with electrical and thermal measurements structures</a:t>
            </a:r>
          </a:p>
          <a:p>
            <a:pPr lvl="1"/>
            <a:r>
              <a:rPr lang="en-US" dirty="0"/>
              <a:t>Electrical: Linear TLM, Circular TLM, CBKR and 4-point probe</a:t>
            </a:r>
          </a:p>
          <a:p>
            <a:pPr lvl="1"/>
            <a:r>
              <a:rPr lang="en-US" dirty="0"/>
              <a:t>Thermal: Metal strips</a:t>
            </a:r>
          </a:p>
          <a:p>
            <a:endParaRPr lang="en-US" dirty="0"/>
          </a:p>
          <a:p>
            <a:r>
              <a:rPr lang="en-US" dirty="0"/>
              <a:t>Will the electrical contact resistance show the same trend?</a:t>
            </a:r>
          </a:p>
        </p:txBody>
      </p:sp>
      <p:pic>
        <p:nvPicPr>
          <p:cNvPr id="7" name="Content Placeholder 4"/>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37620" t="16642" b="20591"/>
          <a:stretch/>
        </p:blipFill>
        <p:spPr>
          <a:xfrm>
            <a:off x="6060725" y="1825625"/>
            <a:ext cx="5404550" cy="4351337"/>
          </a:xfrm>
        </p:spPr>
      </p:pic>
      <p:sp>
        <p:nvSpPr>
          <p:cNvPr id="9" name="Slide Number Placeholder 8"/>
          <p:cNvSpPr>
            <a:spLocks noGrp="1"/>
          </p:cNvSpPr>
          <p:nvPr>
            <p:ph type="sldNum" sz="quarter" idx="12"/>
          </p:nvPr>
        </p:nvSpPr>
        <p:spPr/>
        <p:txBody>
          <a:bodyPr/>
          <a:lstStyle/>
          <a:p>
            <a:fld id="{4D10BFE1-9367-416A-AC6A-89437E0E883F}" type="slidenum">
              <a:rPr lang="en-US" smtClean="0"/>
              <a:t>60</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686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Stress in GFETs</a:t>
            </a:r>
          </a:p>
        </p:txBody>
      </p:sp>
      <p:sp>
        <p:nvSpPr>
          <p:cNvPr id="8" name="Content Placeholder 7"/>
          <p:cNvSpPr>
            <a:spLocks noGrp="1"/>
          </p:cNvSpPr>
          <p:nvPr>
            <p:ph sz="half" idx="1"/>
          </p:nvPr>
        </p:nvSpPr>
        <p:spPr/>
        <p:txBody>
          <a:bodyPr/>
          <a:lstStyle/>
          <a:p>
            <a:r>
              <a:rPr lang="en-US" dirty="0"/>
              <a:t>Contacts anchor the graphene to the substrate</a:t>
            </a:r>
          </a:p>
          <a:p>
            <a:endParaRPr lang="en-US" dirty="0"/>
          </a:p>
          <a:p>
            <a:r>
              <a:rPr lang="en-US" dirty="0"/>
              <a:t>Graphene is single-atom thick, surrounded by materials of different thermal expansion coefficient</a:t>
            </a:r>
          </a:p>
          <a:p>
            <a:pPr lvl="1"/>
            <a:r>
              <a:rPr lang="en-US" dirty="0"/>
              <a:t>Highly prone to stress</a:t>
            </a:r>
          </a:p>
        </p:txBody>
      </p:sp>
      <p:sp>
        <p:nvSpPr>
          <p:cNvPr id="5" name="Slide Number Placeholder 4"/>
          <p:cNvSpPr>
            <a:spLocks noGrp="1"/>
          </p:cNvSpPr>
          <p:nvPr>
            <p:ph type="sldNum" sz="quarter" idx="12"/>
          </p:nvPr>
        </p:nvSpPr>
        <p:spPr/>
        <p:txBody>
          <a:bodyPr/>
          <a:lstStyle/>
          <a:p>
            <a:fld id="{4D10BFE1-9367-416A-AC6A-89437E0E883F}" type="slidenum">
              <a:rPr lang="en-US" smtClean="0"/>
              <a:t>61</a:t>
            </a:fld>
            <a:endParaRPr lang="en-US"/>
          </a:p>
        </p:txBody>
      </p:sp>
      <p:sp>
        <p:nvSpPr>
          <p:cNvPr id="12" name="TextBox 11"/>
          <p:cNvSpPr txBox="1"/>
          <p:nvPr/>
        </p:nvSpPr>
        <p:spPr>
          <a:xfrm>
            <a:off x="10720722" y="3911524"/>
            <a:ext cx="457200" cy="461665"/>
          </a:xfrm>
          <a:prstGeom prst="rect">
            <a:avLst/>
          </a:prstGeom>
          <a:noFill/>
        </p:spPr>
        <p:txBody>
          <a:bodyPr wrap="square" rtlCol="0">
            <a:spAutoFit/>
          </a:bodyPr>
          <a:lstStyle/>
          <a:p>
            <a:r>
              <a:rPr lang="el-GR" dirty="0"/>
              <a:t>α</a:t>
            </a:r>
            <a:r>
              <a:rPr lang="en-US" baseline="-25000" dirty="0"/>
              <a:t>1</a:t>
            </a:r>
          </a:p>
        </p:txBody>
      </p:sp>
      <p:sp>
        <p:nvSpPr>
          <p:cNvPr id="13" name="Rectangle 12"/>
          <p:cNvSpPr/>
          <p:nvPr/>
        </p:nvSpPr>
        <p:spPr bwMode="auto">
          <a:xfrm>
            <a:off x="7237562" y="4467512"/>
            <a:ext cx="3267094" cy="565018"/>
          </a:xfrm>
          <a:prstGeom prst="rect">
            <a:avLst/>
          </a:prstGeom>
          <a:solidFill>
            <a:srgbClr val="79278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Top Gate Oxide</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4" name="Rectangle 13"/>
          <p:cNvSpPr/>
          <p:nvPr/>
        </p:nvSpPr>
        <p:spPr bwMode="auto">
          <a:xfrm>
            <a:off x="7237562" y="5786800"/>
            <a:ext cx="3267094" cy="304800"/>
          </a:xfrm>
          <a:prstGeom prst="rect">
            <a:avLst/>
          </a:prstGeom>
          <a:solidFill>
            <a:srgbClr val="A5A5A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Silicon Substrate</a:t>
            </a:r>
          </a:p>
        </p:txBody>
      </p:sp>
      <p:sp>
        <p:nvSpPr>
          <p:cNvPr id="15" name="Rectangle 14"/>
          <p:cNvSpPr/>
          <p:nvPr/>
        </p:nvSpPr>
        <p:spPr bwMode="auto">
          <a:xfrm>
            <a:off x="7237562" y="5316156"/>
            <a:ext cx="3267094" cy="470644"/>
          </a:xfrm>
          <a:prstGeom prst="rect">
            <a:avLst/>
          </a:prstGeom>
          <a:solidFill>
            <a:srgbClr val="F2DCD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Bottom Gate Oxide</a:t>
            </a:r>
            <a:endParaRPr kumimoji="0" lang="en-US" sz="2400" b="0" i="0" u="none" strike="noStrike" cap="none" normalizeH="0" baseline="-25000" dirty="0">
              <a:ln>
                <a:noFill/>
              </a:ln>
              <a:solidFill>
                <a:schemeClr val="tx1"/>
              </a:solidFill>
              <a:effectLst/>
              <a:latin typeface="Calibri" panose="020F0502020204030204" pitchFamily="34" charset="0"/>
              <a:cs typeface="Calibri" panose="020F0502020204030204" pitchFamily="34" charset="0"/>
            </a:endParaRPr>
          </a:p>
        </p:txBody>
      </p:sp>
      <p:sp>
        <p:nvSpPr>
          <p:cNvPr id="16" name="Rectangle 15"/>
          <p:cNvSpPr/>
          <p:nvPr/>
        </p:nvSpPr>
        <p:spPr bwMode="auto">
          <a:xfrm>
            <a:off x="7237562" y="5032530"/>
            <a:ext cx="3267094" cy="283626"/>
          </a:xfrm>
          <a:prstGeom prst="rect">
            <a:avLst/>
          </a:prstGeom>
          <a:solidFill>
            <a:srgbClr val="006FB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FFFFFF"/>
                </a:solidFill>
                <a:latin typeface="Calibri" panose="020F0502020204030204" pitchFamily="34" charset="0"/>
                <a:cs typeface="Calibri" panose="020F0502020204030204" pitchFamily="34" charset="0"/>
              </a:rPr>
              <a:t>Graphene</a:t>
            </a:r>
            <a:endParaRPr kumimoji="0" lang="en-US" sz="1400" b="0" i="0" u="none" strike="noStrike" cap="none" normalizeH="0" baseline="-25000" dirty="0">
              <a:ln>
                <a:noFill/>
              </a:ln>
              <a:solidFill>
                <a:srgbClr val="FFFFFF"/>
              </a:solidFill>
              <a:effectLst/>
              <a:latin typeface="Calibri" panose="020F0502020204030204" pitchFamily="34" charset="0"/>
              <a:cs typeface="Calibri" panose="020F0502020204030204" pitchFamily="34" charset="0"/>
            </a:endParaRPr>
          </a:p>
        </p:txBody>
      </p:sp>
      <p:sp>
        <p:nvSpPr>
          <p:cNvPr id="17" name="Rectangle 16"/>
          <p:cNvSpPr/>
          <p:nvPr/>
        </p:nvSpPr>
        <p:spPr bwMode="auto">
          <a:xfrm>
            <a:off x="750497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8" name="Rectangle 17"/>
          <p:cNvSpPr/>
          <p:nvPr/>
        </p:nvSpPr>
        <p:spPr bwMode="auto">
          <a:xfrm>
            <a:off x="959976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9" name="Rectangle 18"/>
          <p:cNvSpPr/>
          <p:nvPr/>
        </p:nvSpPr>
        <p:spPr bwMode="auto">
          <a:xfrm>
            <a:off x="750497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bg1"/>
                </a:solidFill>
                <a:latin typeface="Calibri" panose="020F0502020204030204" pitchFamily="34" charset="0"/>
                <a:cs typeface="Calibri" panose="020F0502020204030204" pitchFamily="34" charset="0"/>
              </a:rPr>
              <a:t>Adhesion</a:t>
            </a:r>
            <a:endParaRPr kumimoji="0" lang="en-US" sz="11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20" name="Rectangle 19"/>
          <p:cNvSpPr/>
          <p:nvPr/>
        </p:nvSpPr>
        <p:spPr bwMode="auto">
          <a:xfrm>
            <a:off x="959976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1100" dirty="0">
                <a:solidFill>
                  <a:schemeClr val="bg1"/>
                </a:solidFill>
                <a:latin typeface="Calibri" panose="020F0502020204030204" pitchFamily="34" charset="0"/>
                <a:cs typeface="Calibri" panose="020F0502020204030204" pitchFamily="34" charset="0"/>
              </a:rPr>
              <a:t>Adhesion</a:t>
            </a:r>
            <a:endParaRPr lang="en-US" sz="1100" baseline="-25000" dirty="0">
              <a:solidFill>
                <a:schemeClr val="bg1"/>
              </a:solidFill>
              <a:latin typeface="Calibri" panose="020F0502020204030204" pitchFamily="34" charset="0"/>
              <a:cs typeface="Calibri" panose="020F0502020204030204" pitchFamily="34" charset="0"/>
            </a:endParaRPr>
          </a:p>
        </p:txBody>
      </p:sp>
      <p:cxnSp>
        <p:nvCxnSpPr>
          <p:cNvPr id="21" name="Straight Arrow Connector 20"/>
          <p:cNvCxnSpPr/>
          <p:nvPr/>
        </p:nvCxnSpPr>
        <p:spPr bwMode="auto">
          <a:xfrm flipH="1">
            <a:off x="10505418" y="4297654"/>
            <a:ext cx="300248" cy="2603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10809456" y="4944166"/>
            <a:ext cx="457200" cy="461665"/>
          </a:xfrm>
          <a:prstGeom prst="rect">
            <a:avLst/>
          </a:prstGeom>
          <a:noFill/>
        </p:spPr>
        <p:txBody>
          <a:bodyPr wrap="square" rtlCol="0">
            <a:spAutoFit/>
          </a:bodyPr>
          <a:lstStyle/>
          <a:p>
            <a:r>
              <a:rPr lang="el-GR" dirty="0"/>
              <a:t>α</a:t>
            </a:r>
            <a:r>
              <a:rPr lang="en-US" baseline="-25000" dirty="0"/>
              <a:t>2</a:t>
            </a:r>
          </a:p>
        </p:txBody>
      </p:sp>
      <p:cxnSp>
        <p:nvCxnSpPr>
          <p:cNvPr id="23" name="Straight Arrow Connector 22"/>
          <p:cNvCxnSpPr/>
          <p:nvPr/>
        </p:nvCxnSpPr>
        <p:spPr bwMode="auto">
          <a:xfrm flipH="1">
            <a:off x="10504656" y="5334076"/>
            <a:ext cx="381000" cy="28286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92120" y="1822131"/>
            <a:ext cx="4297680" cy="1824644"/>
          </a:xfrm>
          <a:prstGeom prst="rect">
            <a:avLst/>
          </a:prstGeom>
        </p:spPr>
      </p:pic>
      <p:graphicFrame>
        <p:nvGraphicFramePr>
          <p:cNvPr id="2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5193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05445" y="1690688"/>
            <a:ext cx="4648200" cy="3486150"/>
          </a:xfrm>
        </p:spPr>
      </p:pic>
      <p:sp>
        <p:nvSpPr>
          <p:cNvPr id="2" name="Title 1"/>
          <p:cNvSpPr>
            <a:spLocks noGrp="1"/>
          </p:cNvSpPr>
          <p:nvPr>
            <p:ph type="title"/>
          </p:nvPr>
        </p:nvSpPr>
        <p:spPr/>
        <p:txBody>
          <a:bodyPr/>
          <a:lstStyle/>
          <a:p>
            <a:r>
              <a:rPr lang="en-US" dirty="0"/>
              <a:t>Probing Stress in Graphene</a:t>
            </a:r>
          </a:p>
        </p:txBody>
      </p:sp>
      <p:sp>
        <p:nvSpPr>
          <p:cNvPr id="5" name="Content Placeholder 4"/>
          <p:cNvSpPr>
            <a:spLocks noGrp="1"/>
          </p:cNvSpPr>
          <p:nvPr>
            <p:ph sz="half" idx="1"/>
          </p:nvPr>
        </p:nvSpPr>
        <p:spPr/>
        <p:txBody>
          <a:bodyPr>
            <a:normAutofit/>
          </a:bodyPr>
          <a:lstStyle/>
          <a:p>
            <a:r>
              <a:rPr lang="en-US" dirty="0"/>
              <a:t>2D Raman peak red shifts under tension</a:t>
            </a:r>
          </a:p>
          <a:p>
            <a:endParaRPr lang="en-US" dirty="0"/>
          </a:p>
          <a:p>
            <a:r>
              <a:rPr lang="en-US" dirty="0"/>
              <a:t>2D Peak FWHM function of both stress and charge fluctuations</a:t>
            </a:r>
          </a:p>
          <a:p>
            <a:pPr lvl="1"/>
            <a:endParaRPr lang="en-US" dirty="0"/>
          </a:p>
          <a:p>
            <a:r>
              <a:rPr lang="en-US" dirty="0"/>
              <a:t>2D peak splits under</a:t>
            </a:r>
          </a:p>
          <a:p>
            <a:pPr lvl="1"/>
            <a:r>
              <a:rPr lang="en-US" dirty="0"/>
              <a:t>Function of orientation, polarization and strain magnitude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62</a:t>
            </a:fld>
            <a:endParaRPr lang="en-US" altLang="en-US"/>
          </a:p>
        </p:txBody>
      </p:sp>
      <p:cxnSp>
        <p:nvCxnSpPr>
          <p:cNvPr id="6" name="Straight Arrow Connector 5"/>
          <p:cNvCxnSpPr/>
          <p:nvPr/>
        </p:nvCxnSpPr>
        <p:spPr bwMode="auto">
          <a:xfrm flipH="1">
            <a:off x="8064500" y="2249488"/>
            <a:ext cx="1203145"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9305745" y="2243138"/>
            <a:ext cx="0" cy="2362200"/>
          </a:xfrm>
          <a:prstGeom prst="line">
            <a:avLst/>
          </a:prstGeom>
          <a:ln w="28575" cap="flat" cmpd="sng" algn="ctr">
            <a:solidFill>
              <a:srgbClr val="C00000"/>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8256632" y="1910934"/>
            <a:ext cx="81887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Tension</a:t>
            </a:r>
          </a:p>
        </p:txBody>
      </p:sp>
      <p:sp>
        <p:nvSpPr>
          <p:cNvPr id="3" name="Rectangle 2"/>
          <p:cNvSpPr/>
          <p:nvPr/>
        </p:nvSpPr>
        <p:spPr>
          <a:xfrm>
            <a:off x="3810000" y="6167050"/>
            <a:ext cx="4572000" cy="338554"/>
          </a:xfrm>
          <a:prstGeom prst="rect">
            <a:avLst/>
          </a:prstGeom>
        </p:spPr>
        <p:txBody>
          <a:bodyPr>
            <a:spAutoFit/>
          </a:bodyPr>
          <a:lstStyle/>
          <a:p>
            <a:pPr algn="ctr"/>
            <a:r>
              <a:rPr lang="en-US" sz="800" dirty="0">
                <a:latin typeface="TimesNewRomanPSMT"/>
              </a:rPr>
              <a:t>M. Mohr, J. </a:t>
            </a:r>
            <a:r>
              <a:rPr lang="en-US" sz="800" dirty="0" err="1">
                <a:latin typeface="TimesNewRomanPSMT"/>
              </a:rPr>
              <a:t>Maultzsch</a:t>
            </a:r>
            <a:r>
              <a:rPr lang="en-US" sz="800" dirty="0">
                <a:latin typeface="TimesNewRomanPSMT"/>
              </a:rPr>
              <a:t>, and C. Thomsen, “Splitting of the Raman 2D band of graphene subjected to strain,” </a:t>
            </a:r>
            <a:r>
              <a:rPr lang="en-US" sz="800" i="1" dirty="0">
                <a:latin typeface="TimesNewRomanPS-ItalicMT"/>
              </a:rPr>
              <a:t>Phys. Rev. B</a:t>
            </a:r>
            <a:r>
              <a:rPr lang="en-US" sz="800" dirty="0">
                <a:latin typeface="TimesNewRomanPSMT"/>
              </a:rPr>
              <a:t>, vol. 82, no. 20, p. 201409, Nov. 2010.</a:t>
            </a:r>
            <a:endParaRPr lang="en-US" sz="800" dirty="0"/>
          </a:p>
        </p:txBody>
      </p:sp>
      <p:cxnSp>
        <p:nvCxnSpPr>
          <p:cNvPr id="14" name="Straight Arrow Connector 13"/>
          <p:cNvCxnSpPr/>
          <p:nvPr/>
        </p:nvCxnSpPr>
        <p:spPr bwMode="auto">
          <a:xfrm>
            <a:off x="9345463" y="2252558"/>
            <a:ext cx="1341587"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9418241" y="2255422"/>
            <a:ext cx="126880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Compression</a:t>
            </a:r>
          </a:p>
        </p:txBody>
      </p:sp>
      <p:graphicFrame>
        <p:nvGraphicFramePr>
          <p:cNvPr id="13"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44358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Structure used in Strain Evaluation</a:t>
            </a:r>
          </a:p>
        </p:txBody>
      </p:sp>
      <p:sp>
        <p:nvSpPr>
          <p:cNvPr id="5" name="Slide Number Placeholder 4"/>
          <p:cNvSpPr>
            <a:spLocks noGrp="1"/>
          </p:cNvSpPr>
          <p:nvPr>
            <p:ph type="sldNum" sz="quarter" idx="12"/>
          </p:nvPr>
        </p:nvSpPr>
        <p:spPr/>
        <p:txBody>
          <a:bodyPr/>
          <a:lstStyle/>
          <a:p>
            <a:fld id="{4D10BFE1-9367-416A-AC6A-89437E0E883F}" type="slidenum">
              <a:rPr lang="en-US" smtClean="0"/>
              <a:t>63</a:t>
            </a:fld>
            <a:endParaRPr lang="en-US"/>
          </a:p>
        </p:txBody>
      </p:sp>
      <p:pic>
        <p:nvPicPr>
          <p:cNvPr id="14" name="Content Placeholder 7" descr="C:\Users\momar\Google Drive\PhD\Optical Microscope\momar\10262015\sh6_L2_postOx_100x -angle corrected.jpg"/>
          <p:cNvPicPr>
            <a:picLocks noGrp="1"/>
          </p:cNvPicPr>
          <p:nvPr>
            <p:ph sz="half" idx="1"/>
          </p:nvPr>
        </p:nvPicPr>
        <p:blipFill rotWithShape="1">
          <a:blip r:embed="rId2">
            <a:extLst>
              <a:ext uri="{28A0092B-C50C-407E-A947-70E740481C1C}">
                <a14:useLocalDpi xmlns:a14="http://schemas.microsoft.com/office/drawing/2010/main" val="0"/>
              </a:ext>
            </a:extLst>
          </a:blip>
          <a:srcRect t="15720"/>
          <a:stretch/>
        </p:blipFill>
        <p:spPr bwMode="auto">
          <a:xfrm>
            <a:off x="640597" y="2451100"/>
            <a:ext cx="5231289" cy="2908300"/>
          </a:xfrm>
          <a:prstGeom prst="rect">
            <a:avLst/>
          </a:prstGeom>
          <a:noFill/>
          <a:ln>
            <a:noFill/>
          </a:ln>
          <a:extLst>
            <a:ext uri="{53640926-AAD7-44D8-BBD7-CCE9431645EC}">
              <a14:shadowObscured xmlns:a14="http://schemas.microsoft.com/office/drawing/2010/main"/>
            </a:ext>
          </a:extLst>
        </p:spPr>
      </p:pic>
      <p:pic>
        <p:nvPicPr>
          <p:cNvPr id="15" name="Picture 14"/>
          <p:cNvPicPr>
            <a:picLocks noChangeAspect="1"/>
          </p:cNvPicPr>
          <p:nvPr/>
        </p:nvPicPr>
        <p:blipFill>
          <a:blip r:embed="rId3"/>
          <a:stretch>
            <a:fillRect/>
          </a:stretch>
        </p:blipFill>
        <p:spPr>
          <a:xfrm>
            <a:off x="6958622" y="2781300"/>
            <a:ext cx="4204677" cy="2235200"/>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14005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Strain Evolution during GFET Fabrication </a:t>
            </a:r>
          </a:p>
        </p:txBody>
      </p:sp>
      <p:sp>
        <p:nvSpPr>
          <p:cNvPr id="13" name="Rectangle 12"/>
          <p:cNvSpPr/>
          <p:nvPr/>
        </p:nvSpPr>
        <p:spPr>
          <a:xfrm>
            <a:off x="838200" y="6211669"/>
            <a:ext cx="10515600" cy="261610"/>
          </a:xfrm>
          <a:prstGeom prst="rect">
            <a:avLst/>
          </a:prstGeom>
        </p:spPr>
        <p:txBody>
          <a:bodyPr wrap="square">
            <a:spAutoFit/>
          </a:bodyPr>
          <a:lstStyle/>
          <a:p>
            <a:pPr algn="ctr"/>
            <a:r>
              <a:rPr lang="en-US" sz="1100" dirty="0"/>
              <a:t>M. Darwish, D. Saha, J. Malen, and J. A. Weldon, “Processing-Induced Strain in Dual-Gated Graphene FETs”, in </a:t>
            </a:r>
            <a:r>
              <a:rPr lang="en-US" sz="1100" i="1" dirty="0"/>
              <a:t>IEEE Nano</a:t>
            </a:r>
            <a:r>
              <a:rPr lang="en-US" sz="1100" dirty="0"/>
              <a:t>, 2017.</a:t>
            </a:r>
          </a:p>
        </p:txBody>
      </p:sp>
      <p:pic>
        <p:nvPicPr>
          <p:cNvPr id="9" name="Content Placeholder 8" descr="C:\Users\momar\Google Drive\PhD\MATLAB\raman\Resist Comparison\raman_2D_Shipley.png"/>
          <p:cNvPicPr>
            <a:picLocks noGrp="1"/>
          </p:cNvPicPr>
          <p:nvPr>
            <p:ph sz="half" idx="2"/>
          </p:nvPr>
        </p:nvPicPr>
        <p:blipFill rotWithShape="1">
          <a:blip r:embed="rId2">
            <a:extLst>
              <a:ext uri="{28A0092B-C50C-407E-A947-70E740481C1C}">
                <a14:useLocalDpi xmlns:a14="http://schemas.microsoft.com/office/drawing/2010/main" val="0"/>
              </a:ext>
            </a:extLst>
          </a:blip>
          <a:srcRect t="6621"/>
          <a:stretch/>
        </p:blipFill>
        <p:spPr bwMode="auto">
          <a:xfrm>
            <a:off x="6172200" y="2186847"/>
            <a:ext cx="5181600" cy="3628894"/>
          </a:xfrm>
          <a:prstGeom prst="rect">
            <a:avLst/>
          </a:prstGeom>
          <a:noFill/>
          <a:ln>
            <a:noFill/>
          </a:ln>
          <a:extLst>
            <a:ext uri="{53640926-AAD7-44D8-BBD7-CCE9431645EC}">
              <a14:shadowObscured xmlns:a14="http://schemas.microsoft.com/office/drawing/2010/main"/>
            </a:ext>
          </a:extLst>
        </p:spPr>
      </p:pic>
      <p:pic>
        <p:nvPicPr>
          <p:cNvPr id="10" name="Content Placeholder 9" descr="RamanOverlay_2D"/>
          <p:cNvPicPr>
            <a:picLocks noGrp="1"/>
          </p:cNvPicPr>
          <p:nvPr>
            <p:ph sz="half" idx="1"/>
          </p:nvPr>
        </p:nvPicPr>
        <p:blipFill>
          <a:blip r:embed="rId3">
            <a:extLst>
              <a:ext uri="{28A0092B-C50C-407E-A947-70E740481C1C}">
                <a14:useLocalDpi xmlns:a14="http://schemas.microsoft.com/office/drawing/2010/main" val="0"/>
              </a:ext>
            </a:extLst>
          </a:blip>
          <a:srcRect l="3957" t="4431" r="6526"/>
          <a:stretch>
            <a:fillRect/>
          </a:stretch>
        </p:blipFill>
        <p:spPr bwMode="auto">
          <a:xfrm>
            <a:off x="1041880" y="2089914"/>
            <a:ext cx="4774240" cy="3822760"/>
          </a:xfrm>
          <a:prstGeom prst="rect">
            <a:avLst/>
          </a:prstGeom>
          <a:noFill/>
          <a:ln>
            <a:noFill/>
          </a:ln>
        </p:spPr>
      </p:pic>
      <p:sp>
        <p:nvSpPr>
          <p:cNvPr id="8" name="Slide Number Placeholder 7"/>
          <p:cNvSpPr>
            <a:spLocks noGrp="1"/>
          </p:cNvSpPr>
          <p:nvPr>
            <p:ph type="sldNum" sz="quarter" idx="12"/>
          </p:nvPr>
        </p:nvSpPr>
        <p:spPr/>
        <p:txBody>
          <a:bodyPr/>
          <a:lstStyle/>
          <a:p>
            <a:fld id="{4D10BFE1-9367-416A-AC6A-89437E0E883F}" type="slidenum">
              <a:rPr lang="en-US" smtClean="0"/>
              <a:t>64</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403561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Developer Chemistry on Device Performance</a:t>
            </a:r>
          </a:p>
        </p:txBody>
      </p:sp>
      <p:sp>
        <p:nvSpPr>
          <p:cNvPr id="6" name="Content Placeholder 5"/>
          <p:cNvSpPr>
            <a:spLocks noGrp="1"/>
          </p:cNvSpPr>
          <p:nvPr>
            <p:ph idx="1"/>
          </p:nvPr>
        </p:nvSpPr>
        <p:spPr/>
        <p:txBody>
          <a:bodyPr/>
          <a:lstStyle/>
          <a:p>
            <a:r>
              <a:rPr lang="en-US" dirty="0"/>
              <a:t>Photoresist developer chemistry can contain </a:t>
            </a:r>
            <a:r>
              <a:rPr lang="en-US" dirty="0" smtClean="0"/>
              <a:t>Metal-Ion Containing (MIC) </a:t>
            </a:r>
            <a:r>
              <a:rPr lang="en-US" dirty="0"/>
              <a:t>or be Metal-Ion </a:t>
            </a:r>
            <a:r>
              <a:rPr lang="en-US" dirty="0" smtClean="0"/>
              <a:t>Free (MIF)</a:t>
            </a:r>
            <a:endParaRPr lang="en-US" dirty="0"/>
          </a:p>
          <a:p>
            <a:endParaRPr lang="en-US" dirty="0"/>
          </a:p>
          <a:p>
            <a:r>
              <a:rPr lang="en-US" dirty="0"/>
              <a:t>Choice of developer chemistry is dictated by process compatibility and developer properties</a:t>
            </a:r>
          </a:p>
          <a:p>
            <a:endParaRPr lang="en-US" dirty="0"/>
          </a:p>
          <a:p>
            <a:r>
              <a:rPr lang="en-US" dirty="0"/>
              <a:t>Impact </a:t>
            </a:r>
            <a:r>
              <a:rPr lang="en-US" dirty="0" smtClean="0"/>
              <a:t>MIF </a:t>
            </a:r>
            <a:r>
              <a:rPr lang="en-US" dirty="0"/>
              <a:t>and </a:t>
            </a:r>
            <a:r>
              <a:rPr lang="en-US" dirty="0" smtClean="0"/>
              <a:t>MIC </a:t>
            </a:r>
            <a:r>
              <a:rPr lang="en-US" dirty="0"/>
              <a:t>developers on device performance evaluated using the constant mobility model</a:t>
            </a:r>
          </a:p>
        </p:txBody>
      </p:sp>
      <p:sp>
        <p:nvSpPr>
          <p:cNvPr id="5" name="Slide Number Placeholder 4"/>
          <p:cNvSpPr>
            <a:spLocks noGrp="1"/>
          </p:cNvSpPr>
          <p:nvPr>
            <p:ph type="sldNum" sz="quarter" idx="12"/>
          </p:nvPr>
        </p:nvSpPr>
        <p:spPr/>
        <p:txBody>
          <a:bodyPr/>
          <a:lstStyle/>
          <a:p>
            <a:fld id="{4D10BFE1-9367-416A-AC6A-89437E0E883F}" type="slidenum">
              <a:rPr lang="en-US" smtClean="0"/>
              <a:t>65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4701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Point Shift</a:t>
            </a:r>
          </a:p>
        </p:txBody>
      </p:sp>
      <p:pic>
        <p:nvPicPr>
          <p:cNvPr id="9" name="Content Placeholder 8"/>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4" name="Slide Number Placeholder 3"/>
          <p:cNvSpPr>
            <a:spLocks noGrp="1"/>
          </p:cNvSpPr>
          <p:nvPr>
            <p:ph type="sldNum" sz="quarter" idx="12"/>
          </p:nvPr>
        </p:nvSpPr>
        <p:spPr/>
        <p:txBody>
          <a:bodyPr/>
          <a:lstStyle/>
          <a:p>
            <a:fld id="{47F35BFF-6B09-47D1-A783-90194491DAC7}" type="slidenum">
              <a:rPr lang="en-US" altLang="en-US" smtClean="0"/>
              <a:pPr/>
              <a:t>66</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pic>
        <p:nvPicPr>
          <p:cNvPr id="10" name="Content Placeholder 10"/>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172200" y="2171347"/>
            <a:ext cx="5181600" cy="3659894"/>
          </a:xfrm>
        </p:spPr>
      </p:pic>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84090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0"/>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2171347"/>
            <a:ext cx="5181600" cy="3659894"/>
          </a:xfrm>
        </p:spPr>
      </p:pic>
      <p:pic>
        <p:nvPicPr>
          <p:cNvPr id="14" name="Content Placeholder 10"/>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2" name="Title 1"/>
          <p:cNvSpPr>
            <a:spLocks noGrp="1"/>
          </p:cNvSpPr>
          <p:nvPr>
            <p:ph type="title"/>
          </p:nvPr>
        </p:nvSpPr>
        <p:spPr/>
        <p:txBody>
          <a:bodyPr/>
          <a:lstStyle/>
          <a:p>
            <a:r>
              <a:rPr lang="en-US" dirty="0"/>
              <a:t>Field-Effect Mobility and Charged-Impurity Concentration</a:t>
            </a:r>
          </a:p>
        </p:txBody>
      </p:sp>
      <p:sp>
        <p:nvSpPr>
          <p:cNvPr id="4" name="Slide Number Placeholder 3"/>
          <p:cNvSpPr>
            <a:spLocks noGrp="1"/>
          </p:cNvSpPr>
          <p:nvPr>
            <p:ph type="sldNum" sz="quarter" idx="12"/>
          </p:nvPr>
        </p:nvSpPr>
        <p:spPr/>
        <p:txBody>
          <a:bodyPr/>
          <a:lstStyle/>
          <a:p>
            <a:fld id="{47F35BFF-6B09-47D1-A783-90194491DAC7}" type="slidenum">
              <a:rPr lang="en-US" altLang="en-US" smtClean="0"/>
              <a:pPr/>
              <a:t>67</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410941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Resistance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68</a:t>
            </a:fld>
            <a:endParaRPr lang="en-US" altLang="en-US"/>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3178" y="1981200"/>
            <a:ext cx="5825644" cy="4114800"/>
          </a:xfrm>
        </p:spPr>
      </p:pic>
      <p:sp>
        <p:nvSpPr>
          <p:cNvPr id="5" name="Right Brace 4"/>
          <p:cNvSpPr/>
          <p:nvPr/>
        </p:nvSpPr>
        <p:spPr bwMode="auto">
          <a:xfrm rot="5400000">
            <a:off x="6877050" y="4572000"/>
            <a:ext cx="266700" cy="30480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anose="02020603050405020304" pitchFamily="18" charset="0"/>
            </a:endParaRPr>
          </a:p>
        </p:txBody>
      </p:sp>
      <p:sp>
        <p:nvSpPr>
          <p:cNvPr id="6" name="TextBox 5"/>
          <p:cNvSpPr txBox="1"/>
          <p:nvPr/>
        </p:nvSpPr>
        <p:spPr>
          <a:xfrm>
            <a:off x="6591300" y="6229351"/>
            <a:ext cx="838200"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7" name="TextBox 6"/>
          <p:cNvSpPr txBox="1"/>
          <p:nvPr/>
        </p:nvSpPr>
        <p:spPr>
          <a:xfrm>
            <a:off x="9220200" y="3769667"/>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56724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and Charged-Impurity Concentration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mobility and charged-impurity concentration are inversely proportional</a:t>
                </a:r>
              </a:p>
              <a:p>
                <a:endParaRPr lang="en-US" dirty="0"/>
              </a:p>
              <a:p>
                <a:r>
                  <a:rPr lang="en-US" dirty="0"/>
                  <a:t>The relation between </a:t>
                </a:r>
                <a14:m>
                  <m:oMath xmlns:m="http://schemas.openxmlformats.org/officeDocument/2006/math">
                    <m:r>
                      <a:rPr lang="en-US" b="0" i="1" smtClean="0">
                        <a:latin typeface="Cambria Math" panose="02040503050406030204" pitchFamily="18" charset="0"/>
                      </a:rPr>
                      <m:t>𝜇</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oMath>
                </a14:m>
                <a:r>
                  <a:rPr lang="en-US" dirty="0"/>
                  <a:t> is given as:</a:t>
                </a:r>
                <a:br>
                  <a:rPr lang="en-US" dirty="0"/>
                </a:b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𝑘</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num>
                      <m:den>
                        <m:r>
                          <a:rPr lang="en-US" b="0" i="1" smtClean="0">
                            <a:latin typeface="Cambria Math" panose="02040503050406030204" pitchFamily="18" charset="0"/>
                          </a:rPr>
                          <m:t>h</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den>
                        </m:f>
                      </m:e>
                    </m:d>
                  </m:oMath>
                </a14:m>
                <a:endParaRPr lang="en-US" dirty="0"/>
              </a:p>
              <a:p>
                <a:r>
                  <a:rPr lang="en-US" dirty="0"/>
                  <a:t>The value of the proportionality constant has been evaluated theoretically to be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165</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69</a:t>
            </a:fld>
            <a:endParaRPr lang="en-US" altLang="en-US"/>
          </a:p>
        </p:txBody>
      </p:sp>
      <p:graphicFrame>
        <p:nvGraphicFramePr>
          <p:cNvPr id="5"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5163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Band Structure</a:t>
            </a:r>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7</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525313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vs Charged-Impurity Concentration</a:t>
            </a:r>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7138" y="1342687"/>
            <a:ext cx="6897724" cy="4868982"/>
          </a:xfrm>
        </p:spPr>
      </p:pic>
      <mc:AlternateContent xmlns:mc="http://schemas.openxmlformats.org/markup-compatibility/2006" xmlns:a14="http://schemas.microsoft.com/office/drawing/2010/main">
        <mc:Choice Requires="a14">
          <p:sp>
            <p:nvSpPr>
              <p:cNvPr id="7" name="TextBox 6"/>
              <p:cNvSpPr txBox="1"/>
              <p:nvPr/>
            </p:nvSpPr>
            <p:spPr>
              <a:xfrm>
                <a:off x="4048488" y="2415133"/>
                <a:ext cx="1332352"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≅4.24</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𝑞</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h𝑛</m:t>
                              </m:r>
                            </m:e>
                            <m:sub>
                              <m:r>
                                <a:rPr lang="en-US" b="0" i="1" smtClean="0">
                                  <a:latin typeface="Cambria Math" panose="02040503050406030204" pitchFamily="18" charset="0"/>
                                  <a:ea typeface="Cambria Math" panose="02040503050406030204" pitchFamily="18" charset="0"/>
                                </a:rPr>
                                <m:t>𝑜</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048488" y="2415133"/>
                <a:ext cx="1332352" cy="521168"/>
              </a:xfrm>
              <a:prstGeom prst="rect">
                <a:avLst/>
              </a:prstGeom>
              <a:blipFill>
                <a:blip r:embed="rId3"/>
                <a:stretch>
                  <a:fillRect/>
                </a:stretch>
              </a:blipFill>
            </p:spPr>
            <p:txBody>
              <a:bodyPr/>
              <a:lstStyle/>
              <a:p>
                <a:r>
                  <a:rPr lang="en-US">
                    <a:noFill/>
                  </a:rPr>
                  <a:t> </a:t>
                </a:r>
              </a:p>
            </p:txBody>
          </p:sp>
        </mc:Fallback>
      </mc:AlternateContent>
      <p:sp>
        <p:nvSpPr>
          <p:cNvPr id="13" name="Rectangle 12"/>
          <p:cNvSpPr/>
          <p:nvPr/>
        </p:nvSpPr>
        <p:spPr>
          <a:xfrm>
            <a:off x="838200" y="6211669"/>
            <a:ext cx="10515600" cy="430887"/>
          </a:xfrm>
          <a:prstGeom prst="rect">
            <a:avLst/>
          </a:prstGeom>
        </p:spPr>
        <p:txBody>
          <a:bodyPr wrap="square">
            <a:spAutoFit/>
          </a:bodyPr>
          <a:lstStyle/>
          <a:p>
            <a:pPr algn="ctr"/>
            <a:r>
              <a:rPr lang="en-US" sz="1100" dirty="0"/>
              <a:t>M. Darwish, D. Saha, J. Malen, and J. A. Weldon, “A Comparison of the Impact of Metal - Ion Containing and Metal - Ion Free Photoresist Developers on Graphene Field - Effect Transistors,” in </a:t>
            </a:r>
            <a:r>
              <a:rPr lang="en-US" sz="1100" i="1" dirty="0"/>
              <a:t>IEEE Nano</a:t>
            </a:r>
            <a:r>
              <a:rPr lang="en-US" sz="1100" dirty="0"/>
              <a:t>, 2017.</a:t>
            </a:r>
          </a:p>
        </p:txBody>
      </p:sp>
      <p:sp>
        <p:nvSpPr>
          <p:cNvPr id="15" name="Slide Number Placeholder 14"/>
          <p:cNvSpPr>
            <a:spLocks noGrp="1"/>
          </p:cNvSpPr>
          <p:nvPr>
            <p:ph type="sldNum" sz="quarter" idx="12"/>
          </p:nvPr>
        </p:nvSpPr>
        <p:spPr/>
        <p:txBody>
          <a:bodyPr/>
          <a:lstStyle/>
          <a:p>
            <a:fld id="{4D10BFE1-9367-416A-AC6A-89437E0E883F}" type="slidenum">
              <a:rPr lang="en-US" smtClean="0"/>
              <a:t>70</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585029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What’s next?</a:t>
            </a:r>
          </a:p>
        </p:txBody>
      </p:sp>
      <p:sp>
        <p:nvSpPr>
          <p:cNvPr id="5" name="Slide Number Placeholder 4"/>
          <p:cNvSpPr>
            <a:spLocks noGrp="1"/>
          </p:cNvSpPr>
          <p:nvPr>
            <p:ph type="sldNum" sz="quarter" idx="12"/>
          </p:nvPr>
        </p:nvSpPr>
        <p:spPr/>
        <p:txBody>
          <a:bodyPr/>
          <a:lstStyle/>
          <a:p>
            <a:fld id="{4D10BFE1-9367-416A-AC6A-89437E0E883F}" type="slidenum">
              <a:rPr lang="en-US" smtClean="0"/>
              <a:t>71</a:t>
            </a:fld>
            <a:endParaRPr lang="en-US"/>
          </a:p>
        </p:txBody>
      </p:sp>
      <p:pic>
        <p:nvPicPr>
          <p:cNvPr id="14" name="Content Placeholder 13"/>
          <p:cNvPicPr>
            <a:picLocks noGrp="1" noChangeAspect="1"/>
          </p:cNvPicPr>
          <p:nvPr>
            <p:ph idx="1"/>
          </p:nvPr>
        </p:nvPicPr>
        <p:blipFill rotWithShape="1">
          <a:blip r:embed="rId2">
            <a:extLst>
              <a:ext uri="{28A0092B-C50C-407E-A947-70E740481C1C}">
                <a14:useLocalDpi xmlns:a14="http://schemas.microsoft.com/office/drawing/2010/main" val="0"/>
              </a:ext>
            </a:extLst>
          </a:blip>
          <a:srcRect l="21469" t="11916" r="22368" b="14129"/>
          <a:stretch/>
        </p:blipFill>
        <p:spPr>
          <a:xfrm>
            <a:off x="3773104" y="1684830"/>
            <a:ext cx="4837496" cy="4777496"/>
          </a:xfrm>
        </p:spPr>
      </p:pic>
      <p:graphicFrame>
        <p:nvGraphicFramePr>
          <p:cNvPr id="15" name="Content Placeholder 3"/>
          <p:cNvGraphicFramePr>
            <a:graphicFrameLocks/>
          </p:cNvGraphicFramePr>
          <p:nvPr>
            <p:extLst>
              <p:ext uri="{D42A27DB-BD31-4B8C-83A1-F6EECF244321}">
                <p14:modId xmlns:p14="http://schemas.microsoft.com/office/powerpoint/2010/main" val="2340812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73145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Contact Engineering</a:t>
            </a:r>
          </a:p>
        </p:txBody>
      </p:sp>
      <p:sp>
        <p:nvSpPr>
          <p:cNvPr id="6" name="Content Placeholder 5"/>
          <p:cNvSpPr>
            <a:spLocks noGrp="1"/>
          </p:cNvSpPr>
          <p:nvPr>
            <p:ph sz="half" idx="1"/>
          </p:nvPr>
        </p:nvSpPr>
        <p:spPr/>
        <p:txBody>
          <a:bodyPr>
            <a:normAutofit/>
          </a:bodyPr>
          <a:lstStyle/>
          <a:p>
            <a:r>
              <a:rPr lang="en-US" dirty="0"/>
              <a:t>Co-optimization of electrical and thermal interface contact resistance by </a:t>
            </a:r>
            <a:r>
              <a:rPr lang="en-US" dirty="0" smtClean="0"/>
              <a:t>alloying</a:t>
            </a:r>
            <a:endParaRPr lang="en-US" dirty="0"/>
          </a:p>
          <a:p>
            <a:pPr lvl="1"/>
            <a:r>
              <a:rPr lang="en-US" dirty="0"/>
              <a:t>CSAF films allow rapid evaluation and fine-tuning of contact alloys</a:t>
            </a:r>
          </a:p>
          <a:p>
            <a:pPr lvl="1"/>
            <a:endParaRPr lang="en-US" dirty="0"/>
          </a:p>
          <a:p>
            <a:r>
              <a:rPr lang="en-US" dirty="0"/>
              <a:t>Impact of adhesion layer evaluated using partial-coverage films</a:t>
            </a:r>
          </a:p>
          <a:p>
            <a:pPr marL="457200" lvl="1" indent="0">
              <a:buNone/>
            </a:pP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7000" y="1962101"/>
            <a:ext cx="4572000" cy="4078386"/>
          </a:xfrm>
        </p:spPr>
      </p:pic>
      <p:sp>
        <p:nvSpPr>
          <p:cNvPr id="5" name="Slide Number Placeholder 4"/>
          <p:cNvSpPr>
            <a:spLocks noGrp="1"/>
          </p:cNvSpPr>
          <p:nvPr>
            <p:ph type="sldNum" sz="quarter" idx="12"/>
          </p:nvPr>
        </p:nvSpPr>
        <p:spPr/>
        <p:txBody>
          <a:bodyPr/>
          <a:lstStyle/>
          <a:p>
            <a:fld id="{4D10BFE1-9367-416A-AC6A-89437E0E883F}" type="slidenum">
              <a:rPr lang="en-US" smtClean="0"/>
              <a:t>72</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3611579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00687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Graphene leads for 2D materials</a:t>
            </a:r>
          </a:p>
        </p:txBody>
      </p:sp>
      <p:sp>
        <p:nvSpPr>
          <p:cNvPr id="6" name="Content Placeholder 5"/>
          <p:cNvSpPr>
            <a:spLocks noGrp="1"/>
          </p:cNvSpPr>
          <p:nvPr>
            <p:ph idx="1"/>
          </p:nvPr>
        </p:nvSpPr>
        <p:spPr/>
        <p:txBody>
          <a:bodyPr/>
          <a:lstStyle/>
          <a:p>
            <a:r>
              <a:rPr lang="en-US" dirty="0"/>
              <a:t>2D materials are doped by contacts</a:t>
            </a:r>
          </a:p>
          <a:p>
            <a:endParaRPr lang="en-US" dirty="0"/>
          </a:p>
          <a:p>
            <a:r>
              <a:rPr lang="en-US" dirty="0"/>
              <a:t>Integration of different metals for different device doping type is limiting, if possible</a:t>
            </a:r>
          </a:p>
          <a:p>
            <a:endParaRPr lang="en-US" dirty="0"/>
          </a:p>
          <a:p>
            <a:r>
              <a:rPr lang="en-US" dirty="0"/>
              <a:t>Graphene can act as an intermediate lead between the metal and 2D semiconductor to alleviate contact doping</a:t>
            </a:r>
          </a:p>
          <a:p>
            <a:pPr lvl="1"/>
            <a:r>
              <a:rPr lang="en-US" dirty="0"/>
              <a:t>Can be combined with alloyed metal-graphene contacts</a:t>
            </a:r>
          </a:p>
        </p:txBody>
      </p:sp>
      <p:sp>
        <p:nvSpPr>
          <p:cNvPr id="5" name="Slide Number Placeholder 4"/>
          <p:cNvSpPr>
            <a:spLocks noGrp="1"/>
          </p:cNvSpPr>
          <p:nvPr>
            <p:ph type="sldNum" sz="quarter" idx="12"/>
          </p:nvPr>
        </p:nvSpPr>
        <p:spPr/>
        <p:txBody>
          <a:bodyPr/>
          <a:lstStyle/>
          <a:p>
            <a:fld id="{4D10BFE1-9367-416A-AC6A-89437E0E883F}" type="slidenum">
              <a:rPr lang="en-US" smtClean="0"/>
              <a:t>73</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48952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Oblique diodes using </a:t>
            </a:r>
            <a:r>
              <a:rPr lang="en-US" dirty="0" err="1"/>
              <a:t>hBN</a:t>
            </a:r>
            <a:r>
              <a:rPr lang="en-US" dirty="0"/>
              <a:t>/G/</a:t>
            </a:r>
            <a:r>
              <a:rPr lang="en-US" dirty="0" err="1"/>
              <a:t>hBN</a:t>
            </a:r>
            <a:r>
              <a:rPr lang="en-US" dirty="0"/>
              <a:t> </a:t>
            </a:r>
            <a:r>
              <a:rPr lang="en-US" dirty="0" err="1"/>
              <a:t>heterostructure</a:t>
            </a:r>
            <a:endParaRPr lang="en-US" dirty="0"/>
          </a:p>
        </p:txBody>
      </p:sp>
      <p:sp>
        <p:nvSpPr>
          <p:cNvPr id="6" name="Content Placeholder 5"/>
          <p:cNvSpPr>
            <a:spLocks noGrp="1"/>
          </p:cNvSpPr>
          <p:nvPr>
            <p:ph idx="1"/>
          </p:nvPr>
        </p:nvSpPr>
        <p:spPr/>
        <p:txBody>
          <a:bodyPr/>
          <a:lstStyle/>
          <a:p>
            <a:r>
              <a:rPr lang="en-US" dirty="0"/>
              <a:t>Exfoliated graphene between </a:t>
            </a:r>
            <a:r>
              <a:rPr lang="en-US" dirty="0" err="1"/>
              <a:t>hBN</a:t>
            </a:r>
            <a:r>
              <a:rPr lang="en-US" dirty="0"/>
              <a:t> flakes has low scattering</a:t>
            </a:r>
          </a:p>
          <a:p>
            <a:pPr lvl="1"/>
            <a:r>
              <a:rPr lang="en-US" dirty="0"/>
              <a:t>Mean free paths (MFP) for up to a micron at room temperature</a:t>
            </a:r>
          </a:p>
          <a:p>
            <a:pPr lvl="1"/>
            <a:endParaRPr lang="en-US" dirty="0"/>
          </a:p>
          <a:p>
            <a:r>
              <a:rPr lang="en-US" dirty="0"/>
              <a:t>Oblique-incidence diodes fabricated using </a:t>
            </a:r>
            <a:r>
              <a:rPr lang="en-US" dirty="0" err="1"/>
              <a:t>hBN</a:t>
            </a:r>
            <a:r>
              <a:rPr lang="en-US" dirty="0"/>
              <a:t>/G/</a:t>
            </a:r>
            <a:r>
              <a:rPr lang="en-US" dirty="0" err="1"/>
              <a:t>hBN</a:t>
            </a:r>
            <a:r>
              <a:rPr lang="en-US" dirty="0"/>
              <a:t> </a:t>
            </a:r>
            <a:r>
              <a:rPr lang="en-US" dirty="0" err="1"/>
              <a:t>heterostructure</a:t>
            </a:r>
            <a:r>
              <a:rPr lang="en-US" dirty="0"/>
              <a:t> will have reduced scattering and higher asymmetry</a:t>
            </a:r>
          </a:p>
          <a:p>
            <a:endParaRPr lang="en-US" dirty="0"/>
          </a:p>
          <a:p>
            <a:r>
              <a:rPr lang="en-US" dirty="0"/>
              <a:t>The use of edge contacts allows reducing the parasitic contact resistance considerably</a:t>
            </a:r>
          </a:p>
        </p:txBody>
      </p:sp>
      <p:sp>
        <p:nvSpPr>
          <p:cNvPr id="5" name="Slide Number Placeholder 4"/>
          <p:cNvSpPr>
            <a:spLocks noGrp="1"/>
          </p:cNvSpPr>
          <p:nvPr>
            <p:ph type="sldNum" sz="quarter" idx="12"/>
          </p:nvPr>
        </p:nvSpPr>
        <p:spPr/>
        <p:txBody>
          <a:bodyPr/>
          <a:lstStyle/>
          <a:p>
            <a:fld id="{4D10BFE1-9367-416A-AC6A-89437E0E883F}" type="slidenum">
              <a:rPr lang="en-US" smtClean="0"/>
              <a:t>74</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53454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CVD </a:t>
            </a:r>
            <a:r>
              <a:rPr lang="en-US" dirty="0" err="1"/>
              <a:t>hBN</a:t>
            </a:r>
            <a:r>
              <a:rPr lang="en-US" dirty="0"/>
              <a:t> with CVD graphene</a:t>
            </a:r>
          </a:p>
        </p:txBody>
      </p:sp>
      <p:sp>
        <p:nvSpPr>
          <p:cNvPr id="3" name="Content Placeholder 2"/>
          <p:cNvSpPr>
            <a:spLocks noGrp="1"/>
          </p:cNvSpPr>
          <p:nvPr>
            <p:ph idx="1"/>
          </p:nvPr>
        </p:nvSpPr>
        <p:spPr/>
        <p:txBody>
          <a:bodyPr/>
          <a:lstStyle/>
          <a:p>
            <a:r>
              <a:rPr lang="en-US" dirty="0" err="1"/>
              <a:t>hBN</a:t>
            </a:r>
            <a:r>
              <a:rPr lang="en-US" dirty="0"/>
              <a:t> is the optimal substrate for graphene</a:t>
            </a:r>
          </a:p>
          <a:p>
            <a:endParaRPr lang="en-US" dirty="0"/>
          </a:p>
          <a:p>
            <a:r>
              <a:rPr lang="en-US" dirty="0"/>
              <a:t>Combining CVD </a:t>
            </a:r>
            <a:r>
              <a:rPr lang="en-US" dirty="0" err="1"/>
              <a:t>hBN</a:t>
            </a:r>
            <a:r>
              <a:rPr lang="en-US" dirty="0"/>
              <a:t> with CVD graphene enables wafer-level integration of high performance graphene devices</a:t>
            </a:r>
          </a:p>
          <a:p>
            <a:endParaRPr lang="en-US" dirty="0"/>
          </a:p>
          <a:p>
            <a:r>
              <a:rPr lang="en-US" dirty="0"/>
              <a:t>CVD of </a:t>
            </a:r>
            <a:r>
              <a:rPr lang="en-US" dirty="0" err="1"/>
              <a:t>hBN</a:t>
            </a:r>
            <a:r>
              <a:rPr lang="en-US" dirty="0"/>
              <a:t> has been demonstrated, but transfer along with CVD graphene is yet to be explored</a:t>
            </a:r>
          </a:p>
        </p:txBody>
      </p:sp>
      <p:sp>
        <p:nvSpPr>
          <p:cNvPr id="4" name="Slide Number Placeholder 3"/>
          <p:cNvSpPr>
            <a:spLocks noGrp="1"/>
          </p:cNvSpPr>
          <p:nvPr>
            <p:ph type="sldNum" sz="quarter" idx="12"/>
          </p:nvPr>
        </p:nvSpPr>
        <p:spPr/>
        <p:txBody>
          <a:bodyPr/>
          <a:lstStyle/>
          <a:p>
            <a:fld id="{4D10BFE1-9367-416A-AC6A-89437E0E883F}" type="slidenum">
              <a:rPr lang="en-US" smtClean="0"/>
              <a:t>75</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36022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normAutofit/>
          </a:bodyPr>
          <a:lstStyle/>
          <a:p>
            <a:r>
              <a:rPr lang="en-US" dirty="0"/>
              <a:t>Prof. Jeffrey A. Weldon.</a:t>
            </a:r>
          </a:p>
          <a:p>
            <a:endParaRPr lang="en-US" dirty="0"/>
          </a:p>
          <a:p>
            <a:r>
              <a:rPr lang="en-US" dirty="0"/>
              <a:t>Prof. Larry Pileggi</a:t>
            </a:r>
          </a:p>
          <a:p>
            <a:endParaRPr lang="en-US" dirty="0"/>
          </a:p>
          <a:p>
            <a:r>
              <a:rPr lang="en-US" dirty="0"/>
              <a:t>Prof. Randall Feenstra</a:t>
            </a:r>
          </a:p>
          <a:p>
            <a:endParaRPr lang="en-US" dirty="0"/>
          </a:p>
          <a:p>
            <a:r>
              <a:rPr lang="en-US" dirty="0"/>
              <a:t>Prof. Eric Pop (Stanford University)</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76</a:t>
            </a:fld>
            <a:endParaRPr lang="en-US"/>
          </a:p>
        </p:txBody>
      </p:sp>
    </p:spTree>
    <p:extLst>
      <p:ext uri="{BB962C8B-B14F-4D97-AF65-F5344CB8AC3E}">
        <p14:creationId xmlns:p14="http://schemas.microsoft.com/office/powerpoint/2010/main" val="1602747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lstStyle/>
          <a:p>
            <a:r>
              <a:rPr lang="en-US" dirty="0"/>
              <a:t>Prof. Andrew Gellman</a:t>
            </a:r>
          </a:p>
          <a:p>
            <a:endParaRPr lang="en-US" dirty="0"/>
          </a:p>
          <a:p>
            <a:r>
              <a:rPr lang="en-US" dirty="0"/>
              <a:t>Prof. Jonathan </a:t>
            </a:r>
            <a:r>
              <a:rPr lang="en-US" dirty="0" err="1"/>
              <a:t>Malen</a:t>
            </a:r>
            <a:endParaRPr lang="en-US" dirty="0"/>
          </a:p>
          <a:p>
            <a:endParaRPr lang="en-US" dirty="0"/>
          </a:p>
          <a:p>
            <a:r>
              <a:rPr lang="en-US" dirty="0"/>
              <a:t>Prof. Ben Hunt</a:t>
            </a:r>
          </a:p>
          <a:p>
            <a:endParaRPr lang="en-US" dirty="0"/>
          </a:p>
          <a:p>
            <a:r>
              <a:rPr lang="en-US" dirty="0"/>
              <a:t>Prof. </a:t>
            </a:r>
            <a:r>
              <a:rPr lang="en-US" dirty="0" err="1"/>
              <a:t>Tzahi</a:t>
            </a:r>
            <a:r>
              <a:rPr lang="en-US" dirty="0"/>
              <a:t> Cohen-</a:t>
            </a:r>
            <a:r>
              <a:rPr lang="en-US" dirty="0" err="1"/>
              <a:t>Karni</a:t>
            </a:r>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77</a:t>
            </a:fld>
            <a:endParaRPr lang="en-US"/>
          </a:p>
        </p:txBody>
      </p:sp>
    </p:spTree>
    <p:extLst>
      <p:ext uri="{BB962C8B-B14F-4D97-AF65-F5344CB8AC3E}">
        <p14:creationId xmlns:p14="http://schemas.microsoft.com/office/powerpoint/2010/main" val="29736748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(2)</a:t>
            </a:r>
          </a:p>
        </p:txBody>
      </p:sp>
      <p:sp>
        <p:nvSpPr>
          <p:cNvPr id="3" name="Content Placeholder 2"/>
          <p:cNvSpPr>
            <a:spLocks noGrp="1"/>
          </p:cNvSpPr>
          <p:nvPr>
            <p:ph idx="1"/>
          </p:nvPr>
        </p:nvSpPr>
        <p:spPr/>
        <p:txBody>
          <a:bodyPr>
            <a:normAutofit fontScale="92500" lnSpcReduction="10000"/>
          </a:bodyPr>
          <a:lstStyle/>
          <a:p>
            <a:r>
              <a:rPr lang="en-US" dirty="0"/>
              <a:t>Dr. Mohamed Abdelmoula</a:t>
            </a:r>
          </a:p>
          <a:p>
            <a:endParaRPr lang="en-US" dirty="0"/>
          </a:p>
          <a:p>
            <a:r>
              <a:rPr lang="en-US" dirty="0"/>
              <a:t>Dr. </a:t>
            </a:r>
            <a:r>
              <a:rPr lang="en-US" dirty="0" err="1"/>
              <a:t>Doron</a:t>
            </a:r>
            <a:r>
              <a:rPr lang="en-US" dirty="0"/>
              <a:t> </a:t>
            </a:r>
            <a:r>
              <a:rPr lang="en-US" dirty="0" err="1"/>
              <a:t>Naveh</a:t>
            </a:r>
            <a:endParaRPr lang="en-US" dirty="0"/>
          </a:p>
          <a:p>
            <a:endParaRPr lang="en-US" dirty="0"/>
          </a:p>
          <a:p>
            <a:r>
              <a:rPr lang="en-US" dirty="0"/>
              <a:t>Dr. Mathew </a:t>
            </a:r>
            <a:r>
              <a:rPr lang="en-US" dirty="0" err="1"/>
              <a:t>Moneck</a:t>
            </a:r>
            <a:endParaRPr lang="en-US" dirty="0"/>
          </a:p>
          <a:p>
            <a:endParaRPr lang="en-US" dirty="0"/>
          </a:p>
          <a:p>
            <a:r>
              <a:rPr lang="en-US" dirty="0" err="1"/>
              <a:t>Nanofab</a:t>
            </a:r>
            <a:r>
              <a:rPr lang="en-US" dirty="0"/>
              <a:t> Staff: Mark </a:t>
            </a:r>
            <a:r>
              <a:rPr lang="en-US" dirty="0" err="1"/>
              <a:t>Weiler</a:t>
            </a:r>
            <a:r>
              <a:rPr lang="en-US" dirty="0"/>
              <a:t>, Norman </a:t>
            </a:r>
            <a:r>
              <a:rPr lang="en-US" dirty="0" err="1"/>
              <a:t>Gottron</a:t>
            </a:r>
            <a:r>
              <a:rPr lang="en-US" dirty="0"/>
              <a:t>, Mason </a:t>
            </a:r>
            <a:r>
              <a:rPr lang="en-US" dirty="0" err="1"/>
              <a:t>Risley</a:t>
            </a:r>
            <a:r>
              <a:rPr lang="en-US" dirty="0"/>
              <a:t>, James </a:t>
            </a:r>
            <a:r>
              <a:rPr lang="en-US" dirty="0" err="1"/>
              <a:t>Rosvanis</a:t>
            </a:r>
            <a:endParaRPr lang="en-US" dirty="0"/>
          </a:p>
          <a:p>
            <a:endParaRPr lang="en-US" dirty="0"/>
          </a:p>
          <a:p>
            <a:r>
              <a:rPr lang="en-US" dirty="0"/>
              <a:t>Ex. </a:t>
            </a:r>
            <a:r>
              <a:rPr lang="en-US" dirty="0" err="1"/>
              <a:t>Nanofab</a:t>
            </a:r>
            <a:r>
              <a:rPr lang="en-US" dirty="0"/>
              <a:t> Staff: Carsen Kline and Chris Bowman</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78</a:t>
            </a:fld>
            <a:endParaRPr lang="en-US"/>
          </a:p>
        </p:txBody>
      </p:sp>
    </p:spTree>
    <p:extLst>
      <p:ext uri="{BB962C8B-B14F-4D97-AF65-F5344CB8AC3E}">
        <p14:creationId xmlns:p14="http://schemas.microsoft.com/office/powerpoint/2010/main" val="903650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(3)</a:t>
            </a:r>
          </a:p>
        </p:txBody>
      </p:sp>
      <p:sp>
        <p:nvSpPr>
          <p:cNvPr id="3" name="Content Placeholder 2"/>
          <p:cNvSpPr>
            <a:spLocks noGrp="1"/>
          </p:cNvSpPr>
          <p:nvPr>
            <p:ph idx="1"/>
          </p:nvPr>
        </p:nvSpPr>
        <p:spPr/>
        <p:txBody>
          <a:bodyPr>
            <a:normAutofit fontScale="92500" lnSpcReduction="20000"/>
          </a:bodyPr>
          <a:lstStyle/>
          <a:p>
            <a:r>
              <a:rPr lang="en-US" dirty="0"/>
              <a:t>Prof. Jelena </a:t>
            </a:r>
            <a:r>
              <a:rPr lang="en-US" dirty="0" err="1"/>
              <a:t>Kovačević</a:t>
            </a:r>
            <a:endParaRPr lang="en-US" dirty="0"/>
          </a:p>
          <a:p>
            <a:endParaRPr lang="en-US" dirty="0"/>
          </a:p>
          <a:p>
            <a:r>
              <a:rPr lang="en-US" dirty="0" err="1"/>
              <a:t>Dipanjan</a:t>
            </a:r>
            <a:r>
              <a:rPr lang="en-US" dirty="0"/>
              <a:t> </a:t>
            </a:r>
            <a:r>
              <a:rPr lang="en-US" dirty="0" err="1"/>
              <a:t>Saha</a:t>
            </a:r>
            <a:endParaRPr lang="en-US" dirty="0"/>
          </a:p>
          <a:p>
            <a:r>
              <a:rPr lang="en-US" dirty="0"/>
              <a:t>Ning Wang (Stanford University)</a:t>
            </a:r>
          </a:p>
          <a:p>
            <a:endParaRPr lang="en-US" dirty="0"/>
          </a:p>
          <a:p>
            <a:r>
              <a:rPr lang="en-US"/>
              <a:t>Dr. </a:t>
            </a:r>
            <a:r>
              <a:rPr lang="en-US" dirty="0"/>
              <a:t>Sergio de la Barrera</a:t>
            </a:r>
          </a:p>
          <a:p>
            <a:endParaRPr lang="en-US" dirty="0"/>
          </a:p>
          <a:p>
            <a:r>
              <a:rPr lang="en-US" dirty="0" err="1"/>
              <a:t>Devashish</a:t>
            </a:r>
            <a:r>
              <a:rPr lang="en-US" dirty="0"/>
              <a:t> </a:t>
            </a:r>
            <a:r>
              <a:rPr lang="en-US" dirty="0" err="1"/>
              <a:t>Goplan</a:t>
            </a:r>
            <a:endParaRPr lang="en-US" dirty="0"/>
          </a:p>
          <a:p>
            <a:endParaRPr lang="en-US" dirty="0"/>
          </a:p>
          <a:p>
            <a:r>
              <a:rPr lang="en-US" dirty="0" err="1"/>
              <a:t>Xiaoxiao</a:t>
            </a:r>
            <a:r>
              <a:rPr lang="en-US" dirty="0"/>
              <a:t> Yu</a:t>
            </a:r>
          </a:p>
        </p:txBody>
      </p:sp>
      <p:sp>
        <p:nvSpPr>
          <p:cNvPr id="4" name="Slide Number Placeholder 3"/>
          <p:cNvSpPr>
            <a:spLocks noGrp="1"/>
          </p:cNvSpPr>
          <p:nvPr>
            <p:ph type="sldNum" sz="quarter" idx="12"/>
          </p:nvPr>
        </p:nvSpPr>
        <p:spPr/>
        <p:txBody>
          <a:bodyPr/>
          <a:lstStyle/>
          <a:p>
            <a:fld id="{4D10BFE1-9367-416A-AC6A-89437E0E883F}" type="slidenum">
              <a:rPr lang="en-US" smtClean="0"/>
              <a:t>79</a:t>
            </a:fld>
            <a:endParaRPr lang="en-US"/>
          </a:p>
        </p:txBody>
      </p:sp>
    </p:spTree>
    <p:extLst>
      <p:ext uri="{BB962C8B-B14F-4D97-AF65-F5344CB8AC3E}">
        <p14:creationId xmlns:p14="http://schemas.microsoft.com/office/powerpoint/2010/main" val="3362390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dispersion relation – High Symmetry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8</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Content Placeholder 17"/>
          <p:cNvPicPr>
            <a:picLocks noGrp="1" noChangeAspect="1"/>
          </p:cNvPicPr>
          <p:nvPr>
            <p:ph sz="half" idx="1"/>
          </p:nvPr>
        </p:nvPicPr>
        <p:blipFill>
          <a:blip r:embed="rId8">
            <a:extLst>
              <a:ext uri="{28A0092B-C50C-407E-A947-70E740481C1C}">
                <a14:useLocalDpi xmlns:a14="http://schemas.microsoft.com/office/drawing/2010/main" val="0"/>
              </a:ext>
            </a:extLst>
          </a:blip>
          <a:stretch>
            <a:fillRect/>
          </a:stretch>
        </p:blipFill>
        <p:spPr>
          <a:xfrm>
            <a:off x="838200" y="2058194"/>
            <a:ext cx="5181600" cy="3886200"/>
          </a:xfrm>
        </p:spPr>
      </p:pic>
      <p:pic>
        <p:nvPicPr>
          <p:cNvPr id="19" name="Content Placeholder 18"/>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172200" y="2058194"/>
            <a:ext cx="5181600" cy="3886200"/>
          </a:xfrm>
        </p:spPr>
      </p:pic>
      <p:sp>
        <p:nvSpPr>
          <p:cNvPr id="20" name="Rectangle 19"/>
          <p:cNvSpPr/>
          <p:nvPr/>
        </p:nvSpPr>
        <p:spPr>
          <a:xfrm>
            <a:off x="6851535" y="3771900"/>
            <a:ext cx="4009346" cy="328613"/>
          </a:xfrm>
          <a:prstGeom prst="rect">
            <a:avLst/>
          </a:prstGeom>
          <a:solidFill>
            <a:schemeClr val="accent4">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9404350" y="4100513"/>
            <a:ext cx="781051" cy="1515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606643" y="5615582"/>
            <a:ext cx="1384300" cy="923330"/>
          </a:xfrm>
          <a:prstGeom prst="rect">
            <a:avLst/>
          </a:prstGeom>
          <a:noFill/>
        </p:spPr>
        <p:txBody>
          <a:bodyPr wrap="square" rtlCol="0">
            <a:spAutoFit/>
          </a:bodyPr>
          <a:lstStyle/>
          <a:p>
            <a:pPr algn="ctr"/>
            <a:r>
              <a:rPr lang="en-US" dirty="0"/>
              <a:t>Most device operate in this range</a:t>
            </a:r>
          </a:p>
        </p:txBody>
      </p:sp>
    </p:spTree>
    <p:extLst>
      <p:ext uri="{BB962C8B-B14F-4D97-AF65-F5344CB8AC3E}">
        <p14:creationId xmlns:p14="http://schemas.microsoft.com/office/powerpoint/2010/main" val="577508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(4)</a:t>
            </a:r>
          </a:p>
        </p:txBody>
      </p:sp>
      <p:sp>
        <p:nvSpPr>
          <p:cNvPr id="3" name="Content Placeholder 2"/>
          <p:cNvSpPr>
            <a:spLocks noGrp="1"/>
          </p:cNvSpPr>
          <p:nvPr>
            <p:ph idx="1"/>
          </p:nvPr>
        </p:nvSpPr>
        <p:spPr/>
        <p:txBody>
          <a:bodyPr>
            <a:normAutofit fontScale="85000" lnSpcReduction="20000"/>
          </a:bodyPr>
          <a:lstStyle/>
          <a:p>
            <a:r>
              <a:rPr lang="en-US" dirty="0"/>
              <a:t>David Bromberg, Tom Jackson, Jeff </a:t>
            </a:r>
            <a:r>
              <a:rPr lang="en-US" dirty="0" err="1"/>
              <a:t>Zayas</a:t>
            </a:r>
            <a:r>
              <a:rPr lang="en-US" dirty="0"/>
              <a:t>, Sean Yen, Omer Ozdemir, </a:t>
            </a:r>
            <a:r>
              <a:rPr lang="en-US" dirty="0" err="1"/>
              <a:t>Yunlu</a:t>
            </a:r>
            <a:r>
              <a:rPr lang="en-US" dirty="0"/>
              <a:t> Li, </a:t>
            </a:r>
            <a:r>
              <a:rPr lang="en-US" dirty="0" err="1"/>
              <a:t>Isen</a:t>
            </a:r>
            <a:r>
              <a:rPr lang="en-US" dirty="0"/>
              <a:t> </a:t>
            </a:r>
            <a:r>
              <a:rPr lang="en-US" dirty="0" err="1"/>
              <a:t>Ozalp</a:t>
            </a:r>
            <a:r>
              <a:rPr lang="en-US" dirty="0"/>
              <a:t>, </a:t>
            </a:r>
            <a:r>
              <a:rPr lang="en-US" dirty="0" err="1"/>
              <a:t>Yunus</a:t>
            </a:r>
            <a:r>
              <a:rPr lang="en-US" dirty="0"/>
              <a:t> </a:t>
            </a:r>
            <a:r>
              <a:rPr lang="en-US" dirty="0" err="1"/>
              <a:t>Kesim</a:t>
            </a:r>
            <a:r>
              <a:rPr lang="en-US" dirty="0"/>
              <a:t>, </a:t>
            </a:r>
            <a:r>
              <a:rPr lang="en-US" dirty="0" err="1"/>
              <a:t>Sungho</a:t>
            </a:r>
            <a:r>
              <a:rPr lang="en-US" dirty="0"/>
              <a:t> Kim, Nail </a:t>
            </a:r>
            <a:r>
              <a:rPr lang="en-US" dirty="0" err="1"/>
              <a:t>Etkin</a:t>
            </a:r>
            <a:r>
              <a:rPr lang="en-US" dirty="0"/>
              <a:t> “LL” Can </a:t>
            </a:r>
            <a:r>
              <a:rPr lang="en-US" dirty="0" err="1"/>
              <a:t>Akkaya</a:t>
            </a:r>
            <a:r>
              <a:rPr lang="en-US" dirty="0"/>
              <a:t>, </a:t>
            </a:r>
            <a:r>
              <a:rPr lang="en-US" dirty="0" err="1"/>
              <a:t>Burac</a:t>
            </a:r>
            <a:r>
              <a:rPr lang="en-US" dirty="0"/>
              <a:t> </a:t>
            </a:r>
            <a:r>
              <a:rPr lang="en-US" dirty="0" err="1"/>
              <a:t>Erbagci</a:t>
            </a:r>
            <a:r>
              <a:rPr lang="en-US" dirty="0"/>
              <a:t>, Luca Colombo, Mats </a:t>
            </a:r>
            <a:r>
              <a:rPr lang="en-US" dirty="0" err="1"/>
              <a:t>Forssell</a:t>
            </a:r>
            <a:r>
              <a:rPr lang="en-US" dirty="0"/>
              <a:t>, </a:t>
            </a:r>
            <a:r>
              <a:rPr lang="en-US" dirty="0" err="1"/>
              <a:t>MaryBeth</a:t>
            </a:r>
            <a:r>
              <a:rPr lang="en-US" dirty="0"/>
              <a:t> </a:t>
            </a:r>
            <a:r>
              <a:rPr lang="en-US" dirty="0" err="1"/>
              <a:t>Galanko</a:t>
            </a:r>
            <a:r>
              <a:rPr lang="en-US" dirty="0"/>
              <a:t>, Ashwati Krishnan, </a:t>
            </a:r>
            <a:r>
              <a:rPr lang="en-US" dirty="0" err="1"/>
              <a:t>Metin</a:t>
            </a:r>
            <a:r>
              <a:rPr lang="en-US" dirty="0"/>
              <a:t> </a:t>
            </a:r>
            <a:r>
              <a:rPr lang="en-US" dirty="0" err="1"/>
              <a:t>Guney</a:t>
            </a:r>
            <a:r>
              <a:rPr lang="en-US" dirty="0"/>
              <a:t>, Andrew Ong, Cheng-Ming Chow, Ekin Sumbul, Ahmed Abdelgawad, Usama </a:t>
            </a:r>
            <a:r>
              <a:rPr lang="en-US" dirty="0" err="1"/>
              <a:t>Zaghloul</a:t>
            </a:r>
            <a:r>
              <a:rPr lang="en-US" dirty="0"/>
              <a:t>, Ahmed Khairi, Ahmed Hussein, </a:t>
            </a:r>
            <a:r>
              <a:rPr lang="en-US" dirty="0" err="1"/>
              <a:t>Mazen</a:t>
            </a:r>
            <a:r>
              <a:rPr lang="en-US" dirty="0"/>
              <a:t> </a:t>
            </a:r>
            <a:r>
              <a:rPr lang="en-US" dirty="0" err="1"/>
              <a:t>Soliman</a:t>
            </a:r>
            <a:r>
              <a:rPr lang="en-US" dirty="0"/>
              <a:t>, Mohamed Mahmoud, Khaled El-Galaind, Ahmed Hefny and Waleed Ammar</a:t>
            </a:r>
          </a:p>
          <a:p>
            <a:endParaRPr lang="en-US" dirty="0"/>
          </a:p>
          <a:p>
            <a:r>
              <a:rPr lang="en-US" dirty="0"/>
              <a:t>Dr. Amani </a:t>
            </a:r>
            <a:r>
              <a:rPr lang="en-US" dirty="0" err="1"/>
              <a:t>Attia</a:t>
            </a:r>
            <a:endParaRPr lang="en-US" dirty="0"/>
          </a:p>
          <a:p>
            <a:endParaRPr lang="en-US" dirty="0"/>
          </a:p>
          <a:p>
            <a:r>
              <a:rPr lang="en-US" dirty="0"/>
              <a:t>Dr. Ashraf Taha</a:t>
            </a:r>
          </a:p>
          <a:p>
            <a:endParaRPr lang="en-US" dirty="0"/>
          </a:p>
          <a:p>
            <a:r>
              <a:rPr lang="en-US" dirty="0"/>
              <a:t>This work was supported in part by Systems on Nanoscale Information </a:t>
            </a:r>
            <a:r>
              <a:rPr lang="en-US" dirty="0" err="1"/>
              <a:t>fabriCs</a:t>
            </a:r>
            <a:r>
              <a:rPr lang="en-US" dirty="0"/>
              <a:t> (SONIC), one of the six SRC </a:t>
            </a:r>
            <a:r>
              <a:rPr lang="en-US" dirty="0" err="1"/>
              <a:t>STARnet</a:t>
            </a:r>
            <a:r>
              <a:rPr lang="en-US" dirty="0"/>
              <a:t> Centers, sponsored by MARCO and DARPA </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80</a:t>
            </a:fld>
            <a:endParaRPr lang="en-US" dirty="0"/>
          </a:p>
        </p:txBody>
      </p:sp>
      <p:pic>
        <p:nvPicPr>
          <p:cNvPr id="5"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3468" y="6096345"/>
            <a:ext cx="618251" cy="7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SONIC_logo.eps"/>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5379" y="6158084"/>
            <a:ext cx="890758"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89929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(5)</a:t>
            </a:r>
          </a:p>
        </p:txBody>
      </p:sp>
      <p:sp>
        <p:nvSpPr>
          <p:cNvPr id="3" name="Content Placeholder 2"/>
          <p:cNvSpPr>
            <a:spLocks noGrp="1"/>
          </p:cNvSpPr>
          <p:nvPr>
            <p:ph idx="1"/>
          </p:nvPr>
        </p:nvSpPr>
        <p:spPr/>
        <p:txBody>
          <a:bodyPr>
            <a:normAutofit lnSpcReduction="10000"/>
          </a:bodyPr>
          <a:lstStyle/>
          <a:p>
            <a:r>
              <a:rPr lang="en-US" dirty="0"/>
              <a:t>My Father, </a:t>
            </a:r>
            <a:r>
              <a:rPr lang="en-US" i="1" dirty="0"/>
              <a:t>Omar Abdulaziz</a:t>
            </a:r>
          </a:p>
          <a:p>
            <a:endParaRPr lang="en-US" dirty="0"/>
          </a:p>
          <a:p>
            <a:r>
              <a:rPr lang="en-US" dirty="0"/>
              <a:t>My Mother, </a:t>
            </a:r>
            <a:r>
              <a:rPr lang="en-US" i="1" dirty="0"/>
              <a:t>Mariam</a:t>
            </a:r>
          </a:p>
          <a:p>
            <a:endParaRPr lang="en-US" dirty="0"/>
          </a:p>
          <a:p>
            <a:r>
              <a:rPr lang="en-US" dirty="0"/>
              <a:t>My Sister, </a:t>
            </a:r>
            <a:r>
              <a:rPr lang="en-US" i="1" dirty="0" err="1"/>
              <a:t>Mennatullah</a:t>
            </a:r>
            <a:endParaRPr lang="en-US" i="1" dirty="0"/>
          </a:p>
          <a:p>
            <a:endParaRPr lang="en-US" dirty="0"/>
          </a:p>
          <a:p>
            <a:r>
              <a:rPr lang="en-US" dirty="0"/>
              <a:t>My Son, </a:t>
            </a:r>
            <a:r>
              <a:rPr lang="en-US" i="1" dirty="0"/>
              <a:t>Bilal</a:t>
            </a:r>
          </a:p>
          <a:p>
            <a:endParaRPr lang="en-US" dirty="0"/>
          </a:p>
          <a:p>
            <a:r>
              <a:rPr lang="en-US" dirty="0"/>
              <a:t>My Wife and support, </a:t>
            </a:r>
            <a:r>
              <a:rPr lang="en-US" i="1" dirty="0"/>
              <a:t>Mai</a:t>
            </a:r>
          </a:p>
        </p:txBody>
      </p:sp>
      <p:sp>
        <p:nvSpPr>
          <p:cNvPr id="4" name="Slide Number Placeholder 3"/>
          <p:cNvSpPr>
            <a:spLocks noGrp="1"/>
          </p:cNvSpPr>
          <p:nvPr>
            <p:ph type="sldNum" sz="quarter" idx="12"/>
          </p:nvPr>
        </p:nvSpPr>
        <p:spPr/>
        <p:txBody>
          <a:bodyPr/>
          <a:lstStyle/>
          <a:p>
            <a:fld id="{4D10BFE1-9367-416A-AC6A-89437E0E883F}" type="slidenum">
              <a:rPr lang="en-US" smtClean="0"/>
              <a:t>81</a:t>
            </a:fld>
            <a:endParaRPr lang="en-US"/>
          </a:p>
        </p:txBody>
      </p:sp>
      <p:pic>
        <p:nvPicPr>
          <p:cNvPr id="1028" name="Picture 4" descr="Image may contain: 3 people, people smiling, outdoor"/>
          <p:cNvPicPr>
            <a:picLocks noChangeAspect="1" noChangeArrowheads="1"/>
          </p:cNvPicPr>
          <p:nvPr/>
        </p:nvPicPr>
        <p:blipFill rotWithShape="1">
          <a:blip r:embed="rId2">
            <a:extLst>
              <a:ext uri="{28A0092B-C50C-407E-A947-70E740481C1C}">
                <a14:useLocalDpi xmlns:a14="http://schemas.microsoft.com/office/drawing/2010/main" val="0"/>
              </a:ext>
            </a:extLst>
          </a:blip>
          <a:srcRect l="24879" t="24597" r="17752"/>
          <a:stretch/>
        </p:blipFill>
        <p:spPr bwMode="auto">
          <a:xfrm>
            <a:off x="6096000" y="1825625"/>
            <a:ext cx="4777607" cy="412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79687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7" name="Content Placeholder 6" descr="Hmmm...I'm not too sure about all thi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2364" y="1962659"/>
            <a:ext cx="5887272" cy="4077269"/>
          </a:xfrm>
        </p:spPr>
      </p:pic>
      <p:sp>
        <p:nvSpPr>
          <p:cNvPr id="5" name="Slide Number Placeholder 4"/>
          <p:cNvSpPr>
            <a:spLocks noGrp="1"/>
          </p:cNvSpPr>
          <p:nvPr>
            <p:ph type="sldNum" sz="quarter" idx="12"/>
          </p:nvPr>
        </p:nvSpPr>
        <p:spPr/>
        <p:txBody>
          <a:bodyPr/>
          <a:lstStyle/>
          <a:p>
            <a:fld id="{4D10BFE1-9367-416A-AC6A-89437E0E883F}" type="slidenum">
              <a:rPr lang="en-US" smtClean="0"/>
              <a:t>82</a:t>
            </a:fld>
            <a:endParaRPr lang="en-US"/>
          </a:p>
        </p:txBody>
      </p:sp>
    </p:spTree>
    <p:extLst>
      <p:ext uri="{BB962C8B-B14F-4D97-AF65-F5344CB8AC3E}">
        <p14:creationId xmlns:p14="http://schemas.microsoft.com/office/powerpoint/2010/main" val="822709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83</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sz="half" idx="1"/>
          </p:nvPr>
        </p:nvPicPr>
        <p:blipFill>
          <a:blip r:embed="rId7"/>
          <a:stretch>
            <a:fillRect/>
          </a:stretch>
        </p:blipFill>
        <p:spPr>
          <a:xfrm>
            <a:off x="1016000" y="3238681"/>
            <a:ext cx="4826000" cy="1525225"/>
          </a:xfrm>
          <a:prstGeom prst="rect">
            <a:avLst/>
          </a:prstGeom>
        </p:spPr>
      </p:pic>
      <p:pic>
        <p:nvPicPr>
          <p:cNvPr id="17" name="Content Placeholder 16"/>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8" name="TextBox 17"/>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9" name="TextBox 18"/>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15247669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84</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2213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sp>
        <p:nvSpPr>
          <p:cNvPr id="6" name="Slide Number Placeholder 5"/>
          <p:cNvSpPr>
            <a:spLocks noGrp="1"/>
          </p:cNvSpPr>
          <p:nvPr>
            <p:ph type="sldNum" sz="quarter" idx="12"/>
          </p:nvPr>
        </p:nvSpPr>
        <p:spPr/>
        <p:txBody>
          <a:bodyPr/>
          <a:lstStyle/>
          <a:p>
            <a:fld id="{4D10BFE1-9367-416A-AC6A-89437E0E883F}" type="slidenum">
              <a:rPr lang="en-US" smtClean="0"/>
              <a:t>85</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1"/>
          </p:nvPr>
        </p:nvPicPr>
        <p:blipFill>
          <a:blip r:embed="rId7"/>
          <a:stretch>
            <a:fillRect/>
          </a:stretch>
        </p:blipFill>
        <p:spPr>
          <a:xfrm>
            <a:off x="1016000" y="3168969"/>
            <a:ext cx="4826000" cy="1664650"/>
          </a:xfrm>
          <a:prstGeom prst="rect">
            <a:avLst/>
          </a:prstGeom>
        </p:spPr>
      </p:pic>
      <p:pic>
        <p:nvPicPr>
          <p:cNvPr id="14" name="Content Placeholder 13"/>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5" name="TextBox 14"/>
          <p:cNvSpPr txBox="1"/>
          <p:nvPr/>
        </p:nvSpPr>
        <p:spPr>
          <a:xfrm>
            <a:off x="1016000" y="5332837"/>
            <a:ext cx="4825999" cy="646331"/>
          </a:xfrm>
          <a:prstGeom prst="rect">
            <a:avLst/>
          </a:prstGeom>
          <a:noFill/>
        </p:spPr>
        <p:txBody>
          <a:bodyPr wrap="square" rtlCol="0">
            <a:spAutoFit/>
          </a:bodyPr>
          <a:lstStyle/>
          <a:p>
            <a:pPr algn="ctr"/>
            <a:r>
              <a:rPr lang="en-US" dirty="0"/>
              <a:t>(a) Evaporation of contact metal stack (</a:t>
            </a:r>
            <a:r>
              <a:rPr lang="en-US" dirty="0" err="1"/>
              <a:t>Ti</a:t>
            </a:r>
            <a:r>
              <a:rPr lang="en-US" dirty="0"/>
              <a:t>/</a:t>
            </a:r>
            <a:r>
              <a:rPr lang="en-US" dirty="0" err="1"/>
              <a:t>Pd</a:t>
            </a:r>
            <a:r>
              <a:rPr lang="en-US" dirty="0"/>
              <a:t> 1.5/40 nm at a rate &lt; 0.3 Å/sec)</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Lift-off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9846256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86</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23118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87</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3120381"/>
            <a:ext cx="4826000" cy="1761825"/>
          </a:xfrm>
          <a:prstGeom prst="rect">
            <a:avLst/>
          </a:prstGeom>
        </p:spPr>
      </p:pic>
      <p:pic>
        <p:nvPicPr>
          <p:cNvPr id="8" name="Content Placeholder 7"/>
          <p:cNvPicPr>
            <a:picLocks noGrp="1" noChangeAspect="1"/>
          </p:cNvPicPr>
          <p:nvPr>
            <p:ph sz="half" idx="2"/>
          </p:nvPr>
        </p:nvPicPr>
        <p:blipFill>
          <a:blip r:embed="rId8"/>
          <a:stretch>
            <a:fillRect/>
          </a:stretch>
        </p:blipFill>
        <p:spPr>
          <a:xfrm>
            <a:off x="6350000" y="3118269"/>
            <a:ext cx="4826000" cy="1766050"/>
          </a:xfrm>
          <a:prstGeom prst="rect">
            <a:avLst/>
          </a:prstGeom>
        </p:spPr>
      </p:pic>
      <p:sp>
        <p:nvSpPr>
          <p:cNvPr id="13" name="TextBox 12"/>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5" name="TextBox 14"/>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22283309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(4): </a:t>
            </a:r>
            <a:br>
              <a:rPr lang="en-US" dirty="0"/>
            </a:br>
            <a:r>
              <a:rPr lang="en-US" dirty="0"/>
              <a:t>Channel Definition using RIE</a:t>
            </a:r>
          </a:p>
        </p:txBody>
      </p:sp>
      <p:sp>
        <p:nvSpPr>
          <p:cNvPr id="6" name="Slide Number Placeholder 5"/>
          <p:cNvSpPr>
            <a:spLocks noGrp="1"/>
          </p:cNvSpPr>
          <p:nvPr>
            <p:ph type="sldNum" sz="quarter" idx="12"/>
          </p:nvPr>
        </p:nvSpPr>
        <p:spPr/>
        <p:txBody>
          <a:bodyPr/>
          <a:lstStyle/>
          <a:p>
            <a:fld id="{4D10BFE1-9367-416A-AC6A-89437E0E883F}" type="slidenum">
              <a:rPr lang="en-US" smtClean="0"/>
              <a:t>88</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8"/>
          <p:cNvPicPr>
            <a:picLocks noGrp="1" noChangeAspect="1"/>
          </p:cNvPicPr>
          <p:nvPr>
            <p:ph sz="half" idx="1"/>
          </p:nvPr>
        </p:nvPicPr>
        <p:blipFill>
          <a:blip r:embed="rId7"/>
          <a:stretch>
            <a:fillRect/>
          </a:stretch>
        </p:blipFill>
        <p:spPr>
          <a:xfrm>
            <a:off x="1016000" y="3004194"/>
            <a:ext cx="4826000" cy="1994200"/>
          </a:xfrm>
          <a:prstGeom prst="rect">
            <a:avLst/>
          </a:prstGeom>
        </p:spPr>
      </p:pic>
      <p:pic>
        <p:nvPicPr>
          <p:cNvPr id="11" name="Content Placeholder 10"/>
          <p:cNvPicPr>
            <a:picLocks noGrp="1" noChangeAspect="1"/>
          </p:cNvPicPr>
          <p:nvPr>
            <p:ph sz="half" idx="2"/>
          </p:nvPr>
        </p:nvPicPr>
        <p:blipFill>
          <a:blip r:embed="rId8"/>
          <a:stretch>
            <a:fillRect/>
          </a:stretch>
        </p:blipFill>
        <p:spPr>
          <a:xfrm>
            <a:off x="6350000" y="3482983"/>
            <a:ext cx="4826000" cy="1525225"/>
          </a:xfrm>
          <a:prstGeom prst="rect">
            <a:avLst/>
          </a:prstGeom>
        </p:spPr>
      </p:pic>
      <p:sp>
        <p:nvSpPr>
          <p:cNvPr id="12" name="TextBox 11"/>
          <p:cNvSpPr txBox="1"/>
          <p:nvPr/>
        </p:nvSpPr>
        <p:spPr>
          <a:xfrm>
            <a:off x="1016000" y="5332837"/>
            <a:ext cx="4825999" cy="646331"/>
          </a:xfrm>
          <a:prstGeom prst="rect">
            <a:avLst/>
          </a:prstGeom>
          <a:noFill/>
        </p:spPr>
        <p:txBody>
          <a:bodyPr wrap="square" rtlCol="0">
            <a:spAutoFit/>
          </a:bodyPr>
          <a:lstStyle/>
          <a:p>
            <a:pPr algn="ctr"/>
            <a:r>
              <a:rPr lang="en-US" dirty="0"/>
              <a:t>(a) Etch the exposed graphene in O</a:t>
            </a:r>
            <a:r>
              <a:rPr lang="en-US" baseline="-25000" dirty="0"/>
              <a:t>2</a:t>
            </a:r>
            <a:r>
              <a:rPr lang="en-US" dirty="0"/>
              <a:t> plasma (20 W for 1 minute at 10 </a:t>
            </a:r>
            <a:r>
              <a:rPr lang="en-US" dirty="0" err="1"/>
              <a:t>mTorr</a:t>
            </a:r>
            <a:r>
              <a:rPr lang="en-US" dirty="0"/>
              <a:t>)</a:t>
            </a:r>
          </a:p>
        </p:txBody>
      </p:sp>
      <p:sp>
        <p:nvSpPr>
          <p:cNvPr id="14" name="TextBox 13"/>
          <p:cNvSpPr txBox="1"/>
          <p:nvPr/>
        </p:nvSpPr>
        <p:spPr>
          <a:xfrm>
            <a:off x="6350000" y="5332836"/>
            <a:ext cx="4825999" cy="646331"/>
          </a:xfrm>
          <a:prstGeom prst="rect">
            <a:avLst/>
          </a:prstGeom>
          <a:noFill/>
        </p:spPr>
        <p:txBody>
          <a:bodyPr wrap="square" rtlCol="0">
            <a:spAutoFit/>
          </a:bodyPr>
          <a:lstStyle/>
          <a:p>
            <a:pPr algn="ctr"/>
            <a:r>
              <a:rPr lang="en-US" dirty="0"/>
              <a:t>(b) Etch mask removal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35568101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89</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376414" y="1825625"/>
            <a:ext cx="5439172" cy="4351338"/>
          </a:xfrm>
        </p:spPr>
      </p:pic>
    </p:spTree>
    <p:extLst>
      <p:ext uri="{BB962C8B-B14F-4D97-AF65-F5344CB8AC3E}">
        <p14:creationId xmlns:p14="http://schemas.microsoft.com/office/powerpoint/2010/main" val="1039563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special about the Dirac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sz="half" idx="2"/>
          </p:nvPr>
        </p:nvPicPr>
        <p:blipFill>
          <a:blip r:embed="rId8" cstate="print">
            <a:extLst>
              <a:ext uri="{28A0092B-C50C-407E-A947-70E740481C1C}">
                <a14:useLocalDpi xmlns:a14="http://schemas.microsoft.com/office/drawing/2010/main" val="0"/>
              </a:ext>
            </a:extLst>
          </a:blip>
          <a:stretch>
            <a:fillRect/>
          </a:stretch>
        </p:blipFill>
        <p:spPr>
          <a:xfrm>
            <a:off x="7328913" y="2457479"/>
            <a:ext cx="2868174" cy="3087630"/>
          </a:xfrm>
        </p:spPr>
      </p:pic>
      <p:pic>
        <p:nvPicPr>
          <p:cNvPr id="10" name="Content Placeholder 17"/>
          <p:cNvPicPr>
            <a:picLocks noGrp="1" noChangeAspect="1"/>
          </p:cNvPicPr>
          <p:nvPr>
            <p:ph sz="half" idx="1"/>
          </p:nvPr>
        </p:nvPicPr>
        <p:blipFill>
          <a:blip r:embed="rId9">
            <a:extLst>
              <a:ext uri="{28A0092B-C50C-407E-A947-70E740481C1C}">
                <a14:useLocalDpi xmlns:a14="http://schemas.microsoft.com/office/drawing/2010/main" val="0"/>
              </a:ext>
            </a:extLst>
          </a:blip>
          <a:stretch>
            <a:fillRect/>
          </a:stretch>
        </p:blipFill>
        <p:spPr>
          <a:xfrm>
            <a:off x="838200" y="2058194"/>
            <a:ext cx="5181600" cy="3886200"/>
          </a:xfrm>
        </p:spPr>
      </p:pic>
    </p:spTree>
    <p:extLst>
      <p:ext uri="{BB962C8B-B14F-4D97-AF65-F5344CB8AC3E}">
        <p14:creationId xmlns:p14="http://schemas.microsoft.com/office/powerpoint/2010/main" val="6655070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(5): </a:t>
            </a:r>
            <a:br>
              <a:rPr lang="en-US" dirty="0"/>
            </a:br>
            <a:r>
              <a:rPr lang="en-US" dirty="0"/>
              <a:t>Top oxide seed layer and oxide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90</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2"/>
          </p:nvPr>
        </p:nvPicPr>
        <p:blipFill>
          <a:blip r:embed="rId7"/>
          <a:stretch>
            <a:fillRect/>
          </a:stretch>
        </p:blipFill>
        <p:spPr>
          <a:xfrm>
            <a:off x="6350000" y="3078131"/>
            <a:ext cx="4826000" cy="1846325"/>
          </a:xfrm>
          <a:prstGeom prst="rect">
            <a:avLst/>
          </a:prstGeom>
        </p:spPr>
      </p:pic>
      <p:pic>
        <p:nvPicPr>
          <p:cNvPr id="14" name="Content Placeholder 6"/>
          <p:cNvPicPr>
            <a:picLocks noGrp="1" noChangeAspect="1"/>
          </p:cNvPicPr>
          <p:nvPr>
            <p:ph sz="half" idx="1"/>
          </p:nvPr>
        </p:nvPicPr>
        <p:blipFill>
          <a:blip r:embed="rId8"/>
          <a:stretch>
            <a:fillRect/>
          </a:stretch>
        </p:blipFill>
        <p:spPr>
          <a:xfrm>
            <a:off x="1016000" y="3383607"/>
            <a:ext cx="4826000" cy="1584375"/>
          </a:xfrm>
          <a:prstGeom prst="rect">
            <a:avLst/>
          </a:prstGeom>
        </p:spPr>
      </p:pic>
      <p:sp>
        <p:nvSpPr>
          <p:cNvPr id="15" name="TextBox 14"/>
          <p:cNvSpPr txBox="1"/>
          <p:nvPr/>
        </p:nvSpPr>
        <p:spPr>
          <a:xfrm>
            <a:off x="1016000" y="5332837"/>
            <a:ext cx="4825999" cy="1200329"/>
          </a:xfrm>
          <a:prstGeom prst="rect">
            <a:avLst/>
          </a:prstGeom>
          <a:noFill/>
        </p:spPr>
        <p:txBody>
          <a:bodyPr wrap="square" rtlCol="0">
            <a:spAutoFit/>
          </a:bodyPr>
          <a:lstStyle/>
          <a:p>
            <a:pPr algn="ctr"/>
            <a:r>
              <a:rPr lang="en-US" dirty="0"/>
              <a:t>(a) Evaporation of 1.5 nm of Al to act as a seed layer for ALD as non-functionalized ALD reacts only with graphene edges. 1.5 nm of Al are fully oxidized in air (Native Al oxide is 2.5 nm thick)</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ALD of Al</a:t>
            </a:r>
            <a:r>
              <a:rPr lang="en-US" baseline="-25000" dirty="0"/>
              <a:t>2</a:t>
            </a:r>
            <a:r>
              <a:rPr lang="en-US" dirty="0"/>
              <a:t>O</a:t>
            </a:r>
            <a:r>
              <a:rPr lang="en-US" baseline="-25000" dirty="0"/>
              <a:t>3</a:t>
            </a:r>
            <a:r>
              <a:rPr lang="en-US" dirty="0"/>
              <a:t> at 150 °C to finish the top gate oxide deposition</a:t>
            </a:r>
          </a:p>
        </p:txBody>
      </p:sp>
    </p:spTree>
    <p:extLst>
      <p:ext uri="{BB962C8B-B14F-4D97-AF65-F5344CB8AC3E}">
        <p14:creationId xmlns:p14="http://schemas.microsoft.com/office/powerpoint/2010/main" val="477105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(6): </a:t>
            </a:r>
            <a:br>
              <a:rPr lang="en-US" dirty="0"/>
            </a:br>
            <a:r>
              <a:rPr lang="en-US" dirty="0"/>
              <a:t>Top gate e-beam 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91</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2945044"/>
            <a:ext cx="4826000" cy="2112500"/>
          </a:xfrm>
          <a:prstGeom prst="rect">
            <a:avLst/>
          </a:prstGeom>
        </p:spPr>
      </p:pic>
      <p:pic>
        <p:nvPicPr>
          <p:cNvPr id="9" name="Content Placeholder 8"/>
          <p:cNvPicPr>
            <a:picLocks noGrp="1" noChangeAspect="1"/>
          </p:cNvPicPr>
          <p:nvPr>
            <p:ph sz="half" idx="2"/>
          </p:nvPr>
        </p:nvPicPr>
        <p:blipFill>
          <a:blip r:embed="rId8"/>
          <a:stretch>
            <a:fillRect/>
          </a:stretch>
        </p:blipFill>
        <p:spPr>
          <a:xfrm>
            <a:off x="6350000" y="2945044"/>
            <a:ext cx="4826000" cy="2112500"/>
          </a:xfrm>
          <a:prstGeom prst="rect">
            <a:avLst/>
          </a:prstGeom>
        </p:spPr>
      </p:pic>
      <p:sp>
        <p:nvSpPr>
          <p:cNvPr id="17" name="TextBox 16"/>
          <p:cNvSpPr txBox="1"/>
          <p:nvPr/>
        </p:nvSpPr>
        <p:spPr>
          <a:xfrm>
            <a:off x="1016000" y="5332837"/>
            <a:ext cx="4825999" cy="646331"/>
          </a:xfrm>
          <a:prstGeom prst="rect">
            <a:avLst/>
          </a:prstGeom>
          <a:noFill/>
        </p:spPr>
        <p:txBody>
          <a:bodyPr wrap="square" rtlCol="0">
            <a:spAutoFit/>
          </a:bodyPr>
          <a:lstStyle/>
          <a:p>
            <a:pPr algn="ctr"/>
            <a:r>
              <a:rPr lang="en-US" dirty="0"/>
              <a:t>(a) Positive e-beam resist (PMMA A7) and spin and bake beyond glass transition temperature</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Exposure and development (1:3 MIBK:IPA developer) of top gate electrodes </a:t>
            </a:r>
          </a:p>
        </p:txBody>
      </p:sp>
    </p:spTree>
    <p:extLst>
      <p:ext uri="{BB962C8B-B14F-4D97-AF65-F5344CB8AC3E}">
        <p14:creationId xmlns:p14="http://schemas.microsoft.com/office/powerpoint/2010/main" val="2697891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(7): </a:t>
            </a:r>
            <a:br>
              <a:rPr lang="en-US" dirty="0"/>
            </a:br>
            <a:r>
              <a:rPr lang="en-US" dirty="0"/>
              <a:t>Top gate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92</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Content Placeholder 9"/>
          <p:cNvPicPr>
            <a:picLocks noGrp="1" noChangeAspect="1"/>
          </p:cNvPicPr>
          <p:nvPr>
            <p:ph sz="half" idx="1"/>
          </p:nvPr>
        </p:nvPicPr>
        <p:blipFill>
          <a:blip r:embed="rId7"/>
          <a:stretch>
            <a:fillRect/>
          </a:stretch>
        </p:blipFill>
        <p:spPr>
          <a:xfrm>
            <a:off x="1016000" y="2898569"/>
            <a:ext cx="4826000" cy="2205450"/>
          </a:xfrm>
          <a:prstGeom prst="rect">
            <a:avLst/>
          </a:prstGeom>
        </p:spPr>
      </p:pic>
      <p:pic>
        <p:nvPicPr>
          <p:cNvPr id="16" name="Content Placeholder 15"/>
          <p:cNvPicPr>
            <a:picLocks noGrp="1" noChangeAspect="1"/>
          </p:cNvPicPr>
          <p:nvPr>
            <p:ph sz="half" idx="2"/>
          </p:nvPr>
        </p:nvPicPr>
        <p:blipFill>
          <a:blip r:embed="rId8"/>
          <a:stretch>
            <a:fillRect/>
          </a:stretch>
        </p:blipFill>
        <p:spPr>
          <a:xfrm>
            <a:off x="6350000" y="3056266"/>
            <a:ext cx="4826000" cy="2057575"/>
          </a:xfrm>
          <a:prstGeom prst="rect">
            <a:avLst/>
          </a:prstGeom>
        </p:spPr>
      </p:pic>
      <p:sp>
        <p:nvSpPr>
          <p:cNvPr id="17" name="TextBox 16"/>
          <p:cNvSpPr txBox="1"/>
          <p:nvPr/>
        </p:nvSpPr>
        <p:spPr>
          <a:xfrm>
            <a:off x="1016000" y="5332837"/>
            <a:ext cx="4825999" cy="369332"/>
          </a:xfrm>
          <a:prstGeom prst="rect">
            <a:avLst/>
          </a:prstGeom>
          <a:noFill/>
        </p:spPr>
        <p:txBody>
          <a:bodyPr wrap="square" rtlCol="0">
            <a:spAutoFit/>
          </a:bodyPr>
          <a:lstStyle/>
          <a:p>
            <a:pPr algn="ctr"/>
            <a:r>
              <a:rPr lang="en-US" dirty="0"/>
              <a:t>(a) Evaporation of top gate metal</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Lift-off of top gate metal in a dedicated acetone bath</a:t>
            </a:r>
          </a:p>
        </p:txBody>
      </p:sp>
    </p:spTree>
    <p:extLst>
      <p:ext uri="{BB962C8B-B14F-4D97-AF65-F5344CB8AC3E}">
        <p14:creationId xmlns:p14="http://schemas.microsoft.com/office/powerpoint/2010/main" val="14145485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Fabrication Steps (7): </a:t>
            </a:r>
            <a:br>
              <a:rPr lang="en-US" dirty="0"/>
            </a:br>
            <a:r>
              <a:rPr lang="en-US" dirty="0"/>
              <a:t>Top gate deposition</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5" name="Slide Number Placeholder 4"/>
          <p:cNvSpPr>
            <a:spLocks noGrp="1"/>
          </p:cNvSpPr>
          <p:nvPr>
            <p:ph type="sldNum" sz="quarter" idx="12"/>
          </p:nvPr>
        </p:nvSpPr>
        <p:spPr/>
        <p:txBody>
          <a:bodyPr/>
          <a:lstStyle/>
          <a:p>
            <a:fld id="{4D10BFE1-9367-416A-AC6A-89437E0E883F}" type="slidenum">
              <a:rPr lang="en-US" smtClean="0"/>
              <a:t>93</a:t>
            </a:fld>
            <a:endParaRPr lang="en-US"/>
          </a:p>
        </p:txBody>
      </p:sp>
    </p:spTree>
    <p:extLst>
      <p:ext uri="{BB962C8B-B14F-4D97-AF65-F5344CB8AC3E}">
        <p14:creationId xmlns:p14="http://schemas.microsoft.com/office/powerpoint/2010/main" val="15123346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2104</TotalTime>
  <Words>5443</Words>
  <Application>Microsoft Office PowerPoint</Application>
  <PresentationFormat>Widescreen</PresentationFormat>
  <Paragraphs>1099</Paragraphs>
  <Slides>93</Slides>
  <Notes>16</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Times</vt:lpstr>
      <vt:lpstr>TimesNewRomanPS-ItalicMT</vt:lpstr>
      <vt:lpstr>TimesNewRomanPSMT</vt:lpstr>
      <vt:lpstr>Office Theme</vt:lpstr>
      <vt:lpstr>Graphene Devices for Beyond-CMOS Heterogeneous Integration</vt:lpstr>
      <vt:lpstr>What’s next on the Roadmap?</vt:lpstr>
      <vt:lpstr>Beyond-CMOS, More Moore and More than Moore</vt:lpstr>
      <vt:lpstr>New Architecture and Device Paradigms</vt:lpstr>
      <vt:lpstr>We Need Paradigm Shifts</vt:lpstr>
      <vt:lpstr>What is graphene?</vt:lpstr>
      <vt:lpstr>Graphene’s Band Structure</vt:lpstr>
      <vt:lpstr>Graphene’s dispersion relation – High Symmetry Points</vt:lpstr>
      <vt:lpstr>What’s special about the Dirac points?</vt:lpstr>
      <vt:lpstr>Why graphene?</vt:lpstr>
      <vt:lpstr>Outline</vt:lpstr>
      <vt:lpstr>Outline</vt:lpstr>
      <vt:lpstr>Why Cellular Neural Network?</vt:lpstr>
      <vt:lpstr>Cellular Neural Networks - Architecture</vt:lpstr>
      <vt:lpstr>Cellular Neural Networks – System Model</vt:lpstr>
      <vt:lpstr>Cellular Neural Networks – Neuron Circuit Model</vt:lpstr>
      <vt:lpstr>CMOS implementation of Canonical CNN</vt:lpstr>
      <vt:lpstr>Problems of CMOS CNN</vt:lpstr>
      <vt:lpstr>What can graphene do?</vt:lpstr>
      <vt:lpstr>Graphene Resistance vs Gate Voltage</vt:lpstr>
      <vt:lpstr>All-Graphene CNN - Architecture</vt:lpstr>
      <vt:lpstr>All-Graphene CNN – Architecture Properties</vt:lpstr>
      <vt:lpstr>All-Graphene CNN – Architecture Properties</vt:lpstr>
      <vt:lpstr>Constant Mobility Model</vt:lpstr>
      <vt:lpstr>Neuron/Synapse: Device Structure</vt:lpstr>
      <vt:lpstr>Notable Fabrication Details</vt:lpstr>
      <vt:lpstr>Neuron/Synapse: How they look like</vt:lpstr>
      <vt:lpstr>Interesting Synapse Behavior</vt:lpstr>
      <vt:lpstr>Synapse as Dual-Slope Digital-to-Resistance Converter</vt:lpstr>
      <vt:lpstr>Measured Synapse Resistance Change</vt:lpstr>
      <vt:lpstr>Synapses as Digital-to-Resistance Converter</vt:lpstr>
      <vt:lpstr>System-Level VerilogA Simulation</vt:lpstr>
      <vt:lpstr>Conclusion</vt:lpstr>
      <vt:lpstr>Outline</vt:lpstr>
      <vt:lpstr>A review of graphene diodes</vt:lpstr>
      <vt:lpstr>Mux Logic</vt:lpstr>
      <vt:lpstr>Geometric Graphene Diodes</vt:lpstr>
      <vt:lpstr>Principle of operation of geometric diodes</vt:lpstr>
      <vt:lpstr>Oblique Incidence Graphene Diodes</vt:lpstr>
      <vt:lpstr>Proposed Oblique Incidence diode </vt:lpstr>
      <vt:lpstr>Interface Transmission Asymmetry</vt:lpstr>
      <vt:lpstr>Oblique PN junction model</vt:lpstr>
      <vt:lpstr>Measurement Results</vt:lpstr>
      <vt:lpstr>Conclusion</vt:lpstr>
      <vt:lpstr>Outline</vt:lpstr>
      <vt:lpstr>Graphene Coupler</vt:lpstr>
      <vt:lpstr>Why study resistive coupling?</vt:lpstr>
      <vt:lpstr>Electrical model of diffusive coupler</vt:lpstr>
      <vt:lpstr>Electrical model details</vt:lpstr>
      <vt:lpstr>Is this model accurate?</vt:lpstr>
      <vt:lpstr>SPICE simulation results</vt:lpstr>
      <vt:lpstr>Coupling conductance estimation</vt:lpstr>
      <vt:lpstr>Coupling  conductance results</vt:lpstr>
      <vt:lpstr>Conclusion</vt:lpstr>
      <vt:lpstr>Outline</vt:lpstr>
      <vt:lpstr>Impact of Metal-Graphene Interface on Device Performance</vt:lpstr>
      <vt:lpstr>Contact Metal Choice</vt:lpstr>
      <vt:lpstr>FDTR setup</vt:lpstr>
      <vt:lpstr>Evaluated Metal-Graphene GTH</vt:lpstr>
      <vt:lpstr>Electrical Measurements</vt:lpstr>
      <vt:lpstr>Stress in GFETs</vt:lpstr>
      <vt:lpstr>Probing Stress in Graphene</vt:lpstr>
      <vt:lpstr>Device Structure used in Strain Evaluation</vt:lpstr>
      <vt:lpstr>Strain Evolution during GFET Fabrication </vt:lpstr>
      <vt:lpstr>Impact of Developer Chemistry on Device Performance</vt:lpstr>
      <vt:lpstr>Dirac Point Shift</vt:lpstr>
      <vt:lpstr>Field-Effect Mobility and Charged-Impurity Concentration</vt:lpstr>
      <vt:lpstr>Contact Resistance</vt:lpstr>
      <vt:lpstr>Mobility and Charged-Impurity Concentration</vt:lpstr>
      <vt:lpstr>Mobility vs Charged-Impurity Concentration</vt:lpstr>
      <vt:lpstr>What’s next?</vt:lpstr>
      <vt:lpstr>Future Work – Contact Engineering</vt:lpstr>
      <vt:lpstr>Future Work – Graphene leads for 2D materials</vt:lpstr>
      <vt:lpstr>Future Work – Oblique diodes using hBN/G/hBN heterostructure</vt:lpstr>
      <vt:lpstr>Future Work – CVD hBN with CVD graphene</vt:lpstr>
      <vt:lpstr>Acknowledgements (1)</vt:lpstr>
      <vt:lpstr>Acknowledgements (1)</vt:lpstr>
      <vt:lpstr>Acknowledgments (2)</vt:lpstr>
      <vt:lpstr>Acknowledgments (3)</vt:lpstr>
      <vt:lpstr>Acknowledgments (4)</vt:lpstr>
      <vt:lpstr>Acknowledgments (5)</vt:lpstr>
      <vt:lpstr>Questions?</vt:lpstr>
      <vt:lpstr>Fabrication Steps (1):  Contact photolithography</vt:lpstr>
      <vt:lpstr>Fabrication Steps (1):  Contact photolithography</vt:lpstr>
      <vt:lpstr>Fabrication Steps (2):  Contact deposition and lift-off</vt:lpstr>
      <vt:lpstr>Fabrication Steps (2):  Contact deposition and lift-off</vt:lpstr>
      <vt:lpstr>Fabrication Steps (3):  Channel Etch Mask Photolithography</vt:lpstr>
      <vt:lpstr>Fabrication Steps (4):  Channel Definition using RIE</vt:lpstr>
      <vt:lpstr>Fabrication Steps (3):  Channel Etch Mask Photolithography</vt:lpstr>
      <vt:lpstr>Fabrication Steps (5):  Top oxide seed layer and oxide deposition</vt:lpstr>
      <vt:lpstr>Fabrication Steps (6):  Top gate e-beam lithography</vt:lpstr>
      <vt:lpstr>Fabrication Steps (7):  Top gate deposition</vt:lpstr>
      <vt:lpstr>Fabrication Steps (7):  Top gate deposition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Graphene Devices for Beyond-CMOS Heterogeneous Integration</dc:title>
  <dc:creator>Mohammed Darwish</dc:creator>
  <cp:lastModifiedBy>Mohammed Darwish</cp:lastModifiedBy>
  <cp:revision>341</cp:revision>
  <dcterms:created xsi:type="dcterms:W3CDTF">2017-06-09T04:09:29Z</dcterms:created>
  <dcterms:modified xsi:type="dcterms:W3CDTF">2017-08-25T04:14:50Z</dcterms:modified>
</cp:coreProperties>
</file>